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318" r:id="rId5"/>
    <p:sldId id="257" r:id="rId6"/>
    <p:sldId id="258" r:id="rId7"/>
    <p:sldId id="264" r:id="rId8"/>
    <p:sldId id="315" r:id="rId9"/>
    <p:sldId id="302" r:id="rId10"/>
    <p:sldId id="297" r:id="rId11"/>
    <p:sldId id="298" r:id="rId12"/>
    <p:sldId id="299" r:id="rId13"/>
    <p:sldId id="260" r:id="rId14"/>
    <p:sldId id="261" r:id="rId15"/>
    <p:sldId id="266" r:id="rId16"/>
    <p:sldId id="267" r:id="rId17"/>
    <p:sldId id="268" r:id="rId18"/>
    <p:sldId id="300" r:id="rId19"/>
    <p:sldId id="301" r:id="rId20"/>
    <p:sldId id="303" r:id="rId21"/>
    <p:sldId id="283" r:id="rId22"/>
    <p:sldId id="284" r:id="rId23"/>
    <p:sldId id="285" r:id="rId24"/>
    <p:sldId id="286" r:id="rId25"/>
    <p:sldId id="287" r:id="rId26"/>
    <p:sldId id="316" r:id="rId27"/>
    <p:sldId id="311" r:id="rId28"/>
    <p:sldId id="312" r:id="rId29"/>
    <p:sldId id="313" r:id="rId30"/>
    <p:sldId id="314" r:id="rId31"/>
    <p:sldId id="317" r:id="rId32"/>
    <p:sldId id="288" r:id="rId33"/>
    <p:sldId id="310" r:id="rId34"/>
    <p:sldId id="293" r:id="rId35"/>
    <p:sldId id="294" r:id="rId36"/>
    <p:sldId id="269"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26839"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3200" b="1" i="0" dirty="0" err="1">
              <a:solidFill>
                <a:schemeClr val="bg1"/>
              </a:solidFill>
            </a:rPr>
            <a:t>cBioPortal</a:t>
          </a:r>
          <a:endParaRPr lang="en-US" sz="3200" b="1" dirty="0">
            <a:solidFill>
              <a:schemeClr val="bg1"/>
            </a:solidFill>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800" b="0" i="0" dirty="0"/>
            <a:t>Provides visualization, analysis, and download of large-scale cancer genomics data sets</a:t>
          </a:r>
          <a:endParaRPr lang="en-US" sz="1800" dirty="0">
            <a:latin typeface="Tenorite" pitchFamily="2" charset="0"/>
          </a:endParaRP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custT="1"/>
      <dgm:spPr>
        <a:solidFill>
          <a:schemeClr val="accent1"/>
        </a:solidFill>
        <a:ln>
          <a:noFill/>
        </a:ln>
      </dgm:spPr>
      <dgm:t>
        <a:bodyPr/>
        <a:lstStyle/>
        <a:p>
          <a:pPr marL="0" algn="ctr">
            <a:buNone/>
          </a:pPr>
          <a:r>
            <a:rPr lang="en-US" sz="3200" b="1" dirty="0">
              <a:latin typeface="Tenorite" pitchFamily="2" charset="0"/>
            </a:rPr>
            <a:t>Firehouse</a:t>
          </a:r>
        </a:p>
      </dgm:t>
    </dgm:pt>
    <dgm:pt modelId="{88649F7A-400B-4056-965D-C9AC0B3AD942}" type="sibTrans" cxnId="{F28D7702-2FC3-49BD-BB13-C989E5EE622A}">
      <dgm:prSet/>
      <dgm:spPr/>
      <dgm:t>
        <a:bodyPr/>
        <a:lstStyle/>
        <a:p>
          <a:endParaRPr lang="en-US">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800" b="0" i="0" dirty="0"/>
            <a:t>A suite of tools and pipelines developed for processing and analyzing various types of large-scale genomic and proteomic data.</a:t>
          </a:r>
          <a:endParaRPr lang="en-US" sz="1800" dirty="0">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D5A17F6B-93F5-442B-938A-0F38C281BE88}" type="parTrans" cxnId="{5A5BA622-5DEB-48B9-88D9-C1DE36C711E5}">
      <dgm:prSet/>
      <dgm:spPr/>
      <dgm:t>
        <a:bodyPr/>
        <a:lstStyle/>
        <a:p>
          <a:endParaRPr lang="en-US">
            <a:latin typeface="Tenorite" pitchFamily="2" charset="0"/>
          </a:endParaRPr>
        </a:p>
      </dgm:t>
    </dgm:pt>
    <dgm:pt modelId="{E9682B4F-0217-4B50-923E-C104AA24290F}">
      <dgm:prSet phldr="0" custT="1"/>
      <dgm:spPr>
        <a:solidFill>
          <a:schemeClr val="accent1"/>
        </a:solidFill>
        <a:ln>
          <a:noFill/>
        </a:ln>
      </dgm:spPr>
      <dgm:t>
        <a:bodyPr/>
        <a:lstStyle/>
        <a:p>
          <a:pPr marL="0" algn="ctr">
            <a:buNone/>
          </a:pPr>
          <a:r>
            <a:rPr lang="en-US" sz="3200" b="1" dirty="0">
              <a:latin typeface="Tenorite" pitchFamily="2" charset="0"/>
            </a:rPr>
            <a:t>SurvNet</a:t>
          </a:r>
        </a:p>
      </dgm:t>
    </dgm:pt>
    <dgm:pt modelId="{B8632E42-D7EB-4C31-877E-6F1B2801851A}" type="sibTrans" cxnId="{6C23D0C9-74B2-4C8B-AB2F-A03B3B0EBE56}">
      <dgm:prSet/>
      <dgm:spPr/>
      <dgm:t>
        <a:bodyPr/>
        <a:lstStyle/>
        <a:p>
          <a:endParaRPr lang="en-US">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800" b="0" i="0" dirty="0"/>
            <a:t>A web-based tool for identifying network-based biomarkers that correlate with patient survival data. </a:t>
          </a:r>
          <a:r>
            <a:rPr lang="en-US" sz="1800" b="0" i="1" dirty="0"/>
            <a:t>(MD Anderson Cancer</a:t>
          </a:r>
          <a:endParaRPr lang="en-US" sz="1800" dirty="0">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1E4DD98E-100E-46B7-B24A-408BBF69E9FA}" type="parTrans" cxnId="{51563A4F-C0EB-47D6-B5BC-47A4E599AD4B}">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3" custLinFactNeighborX="-757"/>
      <dgm:spPr>
        <a:prstGeom prst="rect">
          <a:avLst/>
        </a:prstGeom>
      </dgm:spPr>
    </dgm:pt>
    <dgm:pt modelId="{7DA281F5-0265-2048-A63A-727E19796F79}" type="pres">
      <dgm:prSet presAssocID="{73D947E0-108F-4D20-A71E-3CF329F97212}" presName="nodeTx" presStyleLbl="node1" presStyleIdx="0" presStyleCnt="3">
        <dgm:presLayoutVars>
          <dgm:bulletEnabled val="1"/>
        </dgm:presLayoutVars>
      </dgm:prSet>
      <dgm:spPr/>
    </dgm:pt>
    <dgm:pt modelId="{79A13FEB-C61A-0346-824D-E0457CC5B4C9}" type="pres">
      <dgm:prSet presAssocID="{73D947E0-108F-4D20-A71E-3CF329F97212}" presName="invisiNode" presStyleLbl="node1" presStyleIdx="0" presStyleCnt="3"/>
      <dgm:spPr/>
    </dgm:pt>
    <dgm:pt modelId="{A126BA88-D0F9-AF4A-A7BA-0638E32B45F8}" type="pres">
      <dgm:prSet presAssocID="{73D947E0-108F-4D20-A71E-3CF329F97212}" presName="imagNode" presStyleLbl="fgImgPlace1" presStyleIdx="0" presStyleCnt="3" custScaleX="63106" custScaleY="63106" custLinFactNeighborY="8902"/>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3" custLinFactNeighborX="-129"/>
      <dgm:spPr>
        <a:prstGeom prst="rect">
          <a:avLst/>
        </a:prstGeom>
      </dgm:spPr>
    </dgm:pt>
    <dgm:pt modelId="{BA2077AD-A827-784F-87A6-E8E29A836D84}" type="pres">
      <dgm:prSet presAssocID="{B1AFA1AF-0FF8-45B3-A6D0-0E255A2F637D}" presName="nodeTx" presStyleLbl="node1" presStyleIdx="1" presStyleCnt="3">
        <dgm:presLayoutVars>
          <dgm:bulletEnabled val="1"/>
        </dgm:presLayoutVars>
      </dgm:prSet>
      <dgm:spPr/>
    </dgm:pt>
    <dgm:pt modelId="{47276A48-75DE-FE4F-B4C6-8B77CF2957C3}" type="pres">
      <dgm:prSet presAssocID="{B1AFA1AF-0FF8-45B3-A6D0-0E255A2F637D}" presName="invisiNode" presStyleLbl="node1" presStyleIdx="1" presStyleCnt="3"/>
      <dgm:spPr/>
    </dgm:pt>
    <dgm:pt modelId="{EFEB790C-BD5C-F54D-9993-F81422A8AD8E}" type="pres">
      <dgm:prSet presAssocID="{B1AFA1AF-0FF8-45B3-A6D0-0E255A2F637D}" presName="imagNode" presStyleLbl="fgImgPlace1" presStyleIdx="1" presStyleCnt="3" custScaleX="63106" custScaleY="63106" custLinFactNeighborY="8291"/>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3" custLinFactNeighborX="182"/>
      <dgm:spPr>
        <a:prstGeom prst="rect">
          <a:avLst/>
        </a:prstGeom>
      </dgm:spPr>
    </dgm:pt>
    <dgm:pt modelId="{BC636E4B-34B9-8543-A308-00E0D1B0D2F9}" type="pres">
      <dgm:prSet presAssocID="{E9682B4F-0217-4B50-923E-C104AA24290F}" presName="nodeTx" presStyleLbl="node1" presStyleIdx="2" presStyleCnt="3">
        <dgm:presLayoutVars>
          <dgm:bulletEnabled val="1"/>
        </dgm:presLayoutVars>
      </dgm:prSet>
      <dgm:spPr/>
    </dgm:pt>
    <dgm:pt modelId="{073A77BB-E8BD-4B4C-BFA2-7B530A2B3199}" type="pres">
      <dgm:prSet presAssocID="{E9682B4F-0217-4B50-923E-C104AA24290F}" presName="invisiNode" presStyleLbl="node1" presStyleIdx="2" presStyleCnt="3"/>
      <dgm:spPr/>
    </dgm:pt>
    <dgm:pt modelId="{CC076D56-4BB0-7246-9039-788AB439DAF0}" type="pres">
      <dgm:prSet presAssocID="{E9682B4F-0217-4B50-923E-C104AA24290F}" presName="imagNode" presStyleLbl="fgImgPlace1" presStyleIdx="2" presStyleCnt="3" custScaleX="63106" custScaleY="63106" custLinFactNeighborY="8930"/>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51563A4F-C0EB-47D6-B5BC-47A4E599AD4B}" srcId="{E9682B4F-0217-4B50-923E-C104AA24290F}" destId="{0EC0C300-11E4-45CF-8418-973585107209}" srcOrd="0" destOrd="0" parTransId="{1E4DD98E-100E-46B7-B24A-408BBF69E9FA}" sibTransId="{90FAB5D1-62B3-4FF6-A07D-EE607F529C32}"/>
    <dgm:cxn modelId="{28690183-A8F8-5D4A-A0A0-F1EAC1F67584}" type="presOf" srcId="{E9682B4F-0217-4B50-923E-C104AA24290F}" destId="{BC636E4B-34B9-8543-A308-00E0D1B0D2F9}" srcOrd="1" destOrd="0"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FA1B16D5-5FB5-2047-9831-030AE6F3EAE9}" type="presOf" srcId="{30A490C8-22B4-4D68-875C-0F0DE2FF864D}" destId="{7DA281F5-0265-2048-A63A-727E19796F79}" srcOrd="1" destOrd="1" presId="urn:microsoft.com/office/officeart/2005/8/layout/hList7"/>
    <dgm:cxn modelId="{7B012CF3-9916-9C42-A389-6EC30575190C}" type="presOf" srcId="{88649F7A-400B-4056-965D-C9AC0B3AD942}" destId="{56C7F139-002F-DF46-BB7F-23A563E7CE98}"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515C37-3847-4505-95C2-3083DC6B88F7}"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81885197-1462-4F04-A3AB-16EFD88925AC}">
      <dgm:prSet/>
      <dgm:spPr/>
      <dgm:t>
        <a:bodyPr/>
        <a:lstStyle/>
        <a:p>
          <a:r>
            <a:rPr lang="en-US" b="0" i="0" dirty="0"/>
            <a:t>To download TCGA data with TCGAbiolinks, we follow 3 steps. First, </a:t>
          </a:r>
          <a:r>
            <a:rPr lang="en-US" b="1" i="0" dirty="0"/>
            <a:t>query</a:t>
          </a:r>
          <a:r>
            <a:rPr lang="en-US" b="0" i="0" dirty="0"/>
            <a:t> the TCGA database through R with the function </a:t>
          </a:r>
          <a:r>
            <a:rPr lang="en-US" b="1" i="0" dirty="0"/>
            <a:t>GDCquery</a:t>
          </a:r>
          <a:r>
            <a:rPr lang="en-US" b="0" i="0" dirty="0"/>
            <a:t>. This allow us to investigate the data available at the TCGA database. Next, we use </a:t>
          </a:r>
          <a:r>
            <a:rPr lang="en-US" b="1" i="0" dirty="0"/>
            <a:t>GDCdownload</a:t>
          </a:r>
          <a:r>
            <a:rPr lang="en-US" b="0" i="0" dirty="0"/>
            <a:t> to </a:t>
          </a:r>
          <a:r>
            <a:rPr lang="en-US" b="1" i="0" dirty="0"/>
            <a:t>download</a:t>
          </a:r>
          <a:r>
            <a:rPr lang="en-US" b="0" i="0" dirty="0"/>
            <a:t> raw version of desired files into my computer. Finally, </a:t>
          </a:r>
          <a:r>
            <a:rPr lang="en-US" b="1" i="0" dirty="0"/>
            <a:t>GDCprepare</a:t>
          </a:r>
          <a:r>
            <a:rPr lang="en-US" b="0" i="0" dirty="0"/>
            <a:t> will read these files and make R data structures so that we can further analyse them.</a:t>
          </a:r>
          <a:endParaRPr lang="en-US" dirty="0"/>
        </a:p>
      </dgm:t>
    </dgm:pt>
    <dgm:pt modelId="{15AA7065-A555-4958-8695-30FB7781AE09}" type="parTrans" cxnId="{43645235-3CAF-4558-98DB-069188C2212E}">
      <dgm:prSet/>
      <dgm:spPr/>
      <dgm:t>
        <a:bodyPr/>
        <a:lstStyle/>
        <a:p>
          <a:endParaRPr lang="en-US"/>
        </a:p>
      </dgm:t>
    </dgm:pt>
    <dgm:pt modelId="{72DACC6D-BBC2-45CF-AE84-C4FD64EE970F}" type="sibTrans" cxnId="{43645235-3CAF-4558-98DB-069188C2212E}">
      <dgm:prSet/>
      <dgm:spPr/>
      <dgm:t>
        <a:bodyPr/>
        <a:lstStyle/>
        <a:p>
          <a:endParaRPr lang="en-US"/>
        </a:p>
      </dgm:t>
    </dgm:pt>
    <dgm:pt modelId="{BE333559-3245-405D-B1D4-21D55E3308E0}">
      <dgm:prSet/>
      <dgm:spPr/>
      <dgm:t>
        <a:bodyPr/>
        <a:lstStyle/>
        <a:p>
          <a:r>
            <a:rPr lang="en-US" b="0" i="0" dirty="0"/>
            <a:t>A typical task on RNA-Seq data is differential expression (DE) analysis, based on some clinical phenotypes. This, in turn, requires normalization of the data, as in its raw format it may have batch effects and other artifacts.</a:t>
          </a:r>
          <a:endParaRPr lang="en-US" dirty="0"/>
        </a:p>
      </dgm:t>
    </dgm:pt>
    <dgm:pt modelId="{A9FF6557-D5AE-4490-A742-48CB71C6B25C}" type="parTrans" cxnId="{76D6015C-C773-48F3-9BE0-82481024C31D}">
      <dgm:prSet/>
      <dgm:spPr/>
      <dgm:t>
        <a:bodyPr/>
        <a:lstStyle/>
        <a:p>
          <a:endParaRPr lang="en-US"/>
        </a:p>
      </dgm:t>
    </dgm:pt>
    <dgm:pt modelId="{9D9CC439-85FC-4AFD-AA06-9FB27EE081A3}" type="sibTrans" cxnId="{76D6015C-C773-48F3-9BE0-82481024C31D}">
      <dgm:prSet/>
      <dgm:spPr/>
      <dgm:t>
        <a:bodyPr/>
        <a:lstStyle/>
        <a:p>
          <a:endParaRPr lang="en-US"/>
        </a:p>
      </dgm:t>
    </dgm:pt>
    <dgm:pt modelId="{593ACAC6-73F9-4013-83F5-90E11FEE85C7}">
      <dgm:prSet/>
      <dgm:spPr/>
      <dgm:t>
        <a:bodyPr/>
        <a:lstStyle/>
        <a:p>
          <a:r>
            <a:rPr lang="en-US" b="0" i="0" dirty="0"/>
            <a:t>Before we fit a model to our data, we normalize the data to minimize batch effects and technical variation with the TMM (trimmed mean of M-values) normalization method. Moreover, to apply limma on RNA-seq, we need to convert the data to have a similar variance as arrays. This is done with the VOOM method.</a:t>
          </a:r>
          <a:endParaRPr lang="en-US" dirty="0"/>
        </a:p>
      </dgm:t>
    </dgm:pt>
    <dgm:pt modelId="{40770AFF-7A78-4C20-AF2F-C4842D936B4D}" type="parTrans" cxnId="{2289EC3A-6EDC-4CDA-92E5-AE88E1EF0F10}">
      <dgm:prSet/>
      <dgm:spPr/>
      <dgm:t>
        <a:bodyPr/>
        <a:lstStyle/>
        <a:p>
          <a:endParaRPr lang="en-US"/>
        </a:p>
      </dgm:t>
    </dgm:pt>
    <dgm:pt modelId="{9AB2EDC3-C976-4BBB-89AA-5D771625996C}" type="sibTrans" cxnId="{2289EC3A-6EDC-4CDA-92E5-AE88E1EF0F10}">
      <dgm:prSet/>
      <dgm:spPr/>
      <dgm:t>
        <a:bodyPr/>
        <a:lstStyle/>
        <a:p>
          <a:endParaRPr lang="en-US"/>
        </a:p>
      </dgm:t>
    </dgm:pt>
    <dgm:pt modelId="{B008C467-6AD9-4922-85BA-470D764AB898}">
      <dgm:prSet/>
      <dgm:spPr/>
      <dgm:t>
        <a:bodyPr/>
        <a:lstStyle/>
        <a:p>
          <a:r>
            <a:rPr lang="en-US" b="0" i="0" dirty="0"/>
            <a:t>We have also prepared a function that produces PCA plots given the  object created by the  function. You can inspect this function and try to figure out how it works.</a:t>
          </a:r>
          <a:endParaRPr lang="en-US" dirty="0"/>
        </a:p>
      </dgm:t>
    </dgm:pt>
    <dgm:pt modelId="{266AB2FD-1E82-4766-ACAD-986607A1B169}" type="parTrans" cxnId="{6212C736-C8D0-430E-A7DE-C71623D829B5}">
      <dgm:prSet/>
      <dgm:spPr/>
      <dgm:t>
        <a:bodyPr/>
        <a:lstStyle/>
        <a:p>
          <a:endParaRPr lang="en-US"/>
        </a:p>
      </dgm:t>
    </dgm:pt>
    <dgm:pt modelId="{3C116C6D-1325-4F60-9F30-DDA8487A7B38}" type="sibTrans" cxnId="{6212C736-C8D0-430E-A7DE-C71623D829B5}">
      <dgm:prSet/>
      <dgm:spPr/>
      <dgm:t>
        <a:bodyPr/>
        <a:lstStyle/>
        <a:p>
          <a:endParaRPr lang="en-US"/>
        </a:p>
      </dgm:t>
    </dgm:pt>
    <dgm:pt modelId="{29950772-74D3-4FBA-BAA1-CC72E01CF7C9}">
      <dgm:prSet/>
      <dgm:spPr/>
      <dgm:t>
        <a:bodyPr/>
        <a:lstStyle/>
        <a:p>
          <a:r>
            <a:rPr lang="en-US" b="0" i="0"/>
            <a:t>A common approach to such complex tasks is to define a computational pipeline, performing several steps in sequence, allowing the user to select different parameters.</a:t>
          </a:r>
        </a:p>
      </dgm:t>
    </dgm:pt>
    <dgm:pt modelId="{8208CAD4-0323-4CD7-8C94-A249F9970178}" type="parTrans" cxnId="{C8092247-908A-4E58-96F0-D8501508C2C5}">
      <dgm:prSet/>
      <dgm:spPr/>
      <dgm:t>
        <a:bodyPr/>
        <a:lstStyle/>
        <a:p>
          <a:endParaRPr lang="en-US"/>
        </a:p>
      </dgm:t>
    </dgm:pt>
    <dgm:pt modelId="{57EB390D-91BF-45E4-9100-60365D547BAA}" type="sibTrans" cxnId="{C8092247-908A-4E58-96F0-D8501508C2C5}">
      <dgm:prSet/>
      <dgm:spPr/>
      <dgm:t>
        <a:bodyPr/>
        <a:lstStyle/>
        <a:p>
          <a:endParaRPr lang="en-US"/>
        </a:p>
      </dgm:t>
    </dgm:pt>
    <dgm:pt modelId="{86B1CE08-971A-4691-99FE-1D7591733E2E}" type="pres">
      <dgm:prSet presAssocID="{0D515C37-3847-4505-95C2-3083DC6B88F7}" presName="linear" presStyleCnt="0">
        <dgm:presLayoutVars>
          <dgm:animLvl val="lvl"/>
          <dgm:resizeHandles val="exact"/>
        </dgm:presLayoutVars>
      </dgm:prSet>
      <dgm:spPr/>
    </dgm:pt>
    <dgm:pt modelId="{280A2386-BB4B-4594-A0E0-C7382BCC944B}" type="pres">
      <dgm:prSet presAssocID="{81885197-1462-4F04-A3AB-16EFD88925AC}" presName="parentText" presStyleLbl="node1" presStyleIdx="0" presStyleCnt="5" custScaleY="135783">
        <dgm:presLayoutVars>
          <dgm:chMax val="0"/>
          <dgm:bulletEnabled val="1"/>
        </dgm:presLayoutVars>
      </dgm:prSet>
      <dgm:spPr/>
    </dgm:pt>
    <dgm:pt modelId="{EBE7E427-CC67-47A3-8B02-10451C37A64D}" type="pres">
      <dgm:prSet presAssocID="{72DACC6D-BBC2-45CF-AE84-C4FD64EE970F}" presName="spacer" presStyleCnt="0"/>
      <dgm:spPr/>
    </dgm:pt>
    <dgm:pt modelId="{C3ED4ABA-08C9-4A46-8305-7541D1CF68C9}" type="pres">
      <dgm:prSet presAssocID="{BE333559-3245-405D-B1D4-21D55E3308E0}" presName="parentText" presStyleLbl="node1" presStyleIdx="1" presStyleCnt="5">
        <dgm:presLayoutVars>
          <dgm:chMax val="0"/>
          <dgm:bulletEnabled val="1"/>
        </dgm:presLayoutVars>
      </dgm:prSet>
      <dgm:spPr/>
    </dgm:pt>
    <dgm:pt modelId="{30D1D661-B89C-4BFC-BFBE-54D10EBE4CEA}" type="pres">
      <dgm:prSet presAssocID="{9D9CC439-85FC-4AFD-AA06-9FB27EE081A3}" presName="spacer" presStyleCnt="0"/>
      <dgm:spPr/>
    </dgm:pt>
    <dgm:pt modelId="{53D2B5FB-17B4-4E3F-8FEE-C11871009A19}" type="pres">
      <dgm:prSet presAssocID="{29950772-74D3-4FBA-BAA1-CC72E01CF7C9}" presName="parentText" presStyleLbl="node1" presStyleIdx="2" presStyleCnt="5">
        <dgm:presLayoutVars>
          <dgm:chMax val="0"/>
          <dgm:bulletEnabled val="1"/>
        </dgm:presLayoutVars>
      </dgm:prSet>
      <dgm:spPr/>
    </dgm:pt>
    <dgm:pt modelId="{0DF81DB4-3669-43A7-B3B6-BC013F23BA53}" type="pres">
      <dgm:prSet presAssocID="{57EB390D-91BF-45E4-9100-60365D547BAA}" presName="spacer" presStyleCnt="0"/>
      <dgm:spPr/>
    </dgm:pt>
    <dgm:pt modelId="{1199C1C0-FF67-479B-AF89-71D85B591555}" type="pres">
      <dgm:prSet presAssocID="{593ACAC6-73F9-4013-83F5-90E11FEE85C7}" presName="parentText" presStyleLbl="node1" presStyleIdx="3" presStyleCnt="5">
        <dgm:presLayoutVars>
          <dgm:chMax val="0"/>
          <dgm:bulletEnabled val="1"/>
        </dgm:presLayoutVars>
      </dgm:prSet>
      <dgm:spPr/>
    </dgm:pt>
    <dgm:pt modelId="{AE72B80F-4099-4646-ADE4-C5B955204550}" type="pres">
      <dgm:prSet presAssocID="{9AB2EDC3-C976-4BBB-89AA-5D771625996C}" presName="spacer" presStyleCnt="0"/>
      <dgm:spPr/>
    </dgm:pt>
    <dgm:pt modelId="{42998974-3201-4EB4-AB25-47527B3857AD}" type="pres">
      <dgm:prSet presAssocID="{B008C467-6AD9-4922-85BA-470D764AB898}" presName="parentText" presStyleLbl="node1" presStyleIdx="4" presStyleCnt="5">
        <dgm:presLayoutVars>
          <dgm:chMax val="0"/>
          <dgm:bulletEnabled val="1"/>
        </dgm:presLayoutVars>
      </dgm:prSet>
      <dgm:spPr/>
    </dgm:pt>
  </dgm:ptLst>
  <dgm:cxnLst>
    <dgm:cxn modelId="{910B1121-5736-4302-A7B5-125A4454AF62}" type="presOf" srcId="{0D515C37-3847-4505-95C2-3083DC6B88F7}" destId="{86B1CE08-971A-4691-99FE-1D7591733E2E}" srcOrd="0" destOrd="0" presId="urn:microsoft.com/office/officeart/2005/8/layout/vList2"/>
    <dgm:cxn modelId="{A939592F-8475-42A2-86E4-8398C698E671}" type="presOf" srcId="{29950772-74D3-4FBA-BAA1-CC72E01CF7C9}" destId="{53D2B5FB-17B4-4E3F-8FEE-C11871009A19}" srcOrd="0" destOrd="0" presId="urn:microsoft.com/office/officeart/2005/8/layout/vList2"/>
    <dgm:cxn modelId="{43645235-3CAF-4558-98DB-069188C2212E}" srcId="{0D515C37-3847-4505-95C2-3083DC6B88F7}" destId="{81885197-1462-4F04-A3AB-16EFD88925AC}" srcOrd="0" destOrd="0" parTransId="{15AA7065-A555-4958-8695-30FB7781AE09}" sibTransId="{72DACC6D-BBC2-45CF-AE84-C4FD64EE970F}"/>
    <dgm:cxn modelId="{6212C736-C8D0-430E-A7DE-C71623D829B5}" srcId="{0D515C37-3847-4505-95C2-3083DC6B88F7}" destId="{B008C467-6AD9-4922-85BA-470D764AB898}" srcOrd="4" destOrd="0" parTransId="{266AB2FD-1E82-4766-ACAD-986607A1B169}" sibTransId="{3C116C6D-1325-4F60-9F30-DDA8487A7B38}"/>
    <dgm:cxn modelId="{2289EC3A-6EDC-4CDA-92E5-AE88E1EF0F10}" srcId="{0D515C37-3847-4505-95C2-3083DC6B88F7}" destId="{593ACAC6-73F9-4013-83F5-90E11FEE85C7}" srcOrd="3" destOrd="0" parTransId="{40770AFF-7A78-4C20-AF2F-C4842D936B4D}" sibTransId="{9AB2EDC3-C976-4BBB-89AA-5D771625996C}"/>
    <dgm:cxn modelId="{76D6015C-C773-48F3-9BE0-82481024C31D}" srcId="{0D515C37-3847-4505-95C2-3083DC6B88F7}" destId="{BE333559-3245-405D-B1D4-21D55E3308E0}" srcOrd="1" destOrd="0" parTransId="{A9FF6557-D5AE-4490-A742-48CB71C6B25C}" sibTransId="{9D9CC439-85FC-4AFD-AA06-9FB27EE081A3}"/>
    <dgm:cxn modelId="{C8092247-908A-4E58-96F0-D8501508C2C5}" srcId="{0D515C37-3847-4505-95C2-3083DC6B88F7}" destId="{29950772-74D3-4FBA-BAA1-CC72E01CF7C9}" srcOrd="2" destOrd="0" parTransId="{8208CAD4-0323-4CD7-8C94-A249F9970178}" sibTransId="{57EB390D-91BF-45E4-9100-60365D547BAA}"/>
    <dgm:cxn modelId="{6E84807D-4FCF-486B-810F-64D9D7780C06}" type="presOf" srcId="{593ACAC6-73F9-4013-83F5-90E11FEE85C7}" destId="{1199C1C0-FF67-479B-AF89-71D85B591555}" srcOrd="0" destOrd="0" presId="urn:microsoft.com/office/officeart/2005/8/layout/vList2"/>
    <dgm:cxn modelId="{992550A4-B94D-4650-8E3F-0D8C44594314}" type="presOf" srcId="{81885197-1462-4F04-A3AB-16EFD88925AC}" destId="{280A2386-BB4B-4594-A0E0-C7382BCC944B}" srcOrd="0" destOrd="0" presId="urn:microsoft.com/office/officeart/2005/8/layout/vList2"/>
    <dgm:cxn modelId="{E57768B0-D780-41B3-9D82-869AE89236A2}" type="presOf" srcId="{BE333559-3245-405D-B1D4-21D55E3308E0}" destId="{C3ED4ABA-08C9-4A46-8305-7541D1CF68C9}" srcOrd="0" destOrd="0" presId="urn:microsoft.com/office/officeart/2005/8/layout/vList2"/>
    <dgm:cxn modelId="{A37192EA-3477-4FF0-B25D-3D8617B07F44}" type="presOf" srcId="{B008C467-6AD9-4922-85BA-470D764AB898}" destId="{42998974-3201-4EB4-AB25-47527B3857AD}" srcOrd="0" destOrd="0" presId="urn:microsoft.com/office/officeart/2005/8/layout/vList2"/>
    <dgm:cxn modelId="{D21B2E05-5EF7-4630-8D31-8A68804DA8C3}" type="presParOf" srcId="{86B1CE08-971A-4691-99FE-1D7591733E2E}" destId="{280A2386-BB4B-4594-A0E0-C7382BCC944B}" srcOrd="0" destOrd="0" presId="urn:microsoft.com/office/officeart/2005/8/layout/vList2"/>
    <dgm:cxn modelId="{2EC20E60-BC08-47F1-A307-F45FA2E7E8A7}" type="presParOf" srcId="{86B1CE08-971A-4691-99FE-1D7591733E2E}" destId="{EBE7E427-CC67-47A3-8B02-10451C37A64D}" srcOrd="1" destOrd="0" presId="urn:microsoft.com/office/officeart/2005/8/layout/vList2"/>
    <dgm:cxn modelId="{124A231D-8AA6-44D1-9D73-7AF6D094909E}" type="presParOf" srcId="{86B1CE08-971A-4691-99FE-1D7591733E2E}" destId="{C3ED4ABA-08C9-4A46-8305-7541D1CF68C9}" srcOrd="2" destOrd="0" presId="urn:microsoft.com/office/officeart/2005/8/layout/vList2"/>
    <dgm:cxn modelId="{D1C85761-DD9B-4CB0-814F-8973C98CE77F}" type="presParOf" srcId="{86B1CE08-971A-4691-99FE-1D7591733E2E}" destId="{30D1D661-B89C-4BFC-BFBE-54D10EBE4CEA}" srcOrd="3" destOrd="0" presId="urn:microsoft.com/office/officeart/2005/8/layout/vList2"/>
    <dgm:cxn modelId="{72ACE257-AAA1-4704-9707-CFF5328544DD}" type="presParOf" srcId="{86B1CE08-971A-4691-99FE-1D7591733E2E}" destId="{53D2B5FB-17B4-4E3F-8FEE-C11871009A19}" srcOrd="4" destOrd="0" presId="urn:microsoft.com/office/officeart/2005/8/layout/vList2"/>
    <dgm:cxn modelId="{76FC2CA7-2C89-43D1-8F58-54BA2681B316}" type="presParOf" srcId="{86B1CE08-971A-4691-99FE-1D7591733E2E}" destId="{0DF81DB4-3669-43A7-B3B6-BC013F23BA53}" srcOrd="5" destOrd="0" presId="urn:microsoft.com/office/officeart/2005/8/layout/vList2"/>
    <dgm:cxn modelId="{CE2CB797-5882-492A-99BA-ADF4D895328C}" type="presParOf" srcId="{86B1CE08-971A-4691-99FE-1D7591733E2E}" destId="{1199C1C0-FF67-479B-AF89-71D85B591555}" srcOrd="6" destOrd="0" presId="urn:microsoft.com/office/officeart/2005/8/layout/vList2"/>
    <dgm:cxn modelId="{64FA78C6-CE87-4CF7-8858-CC1F81CA470C}" type="presParOf" srcId="{86B1CE08-971A-4691-99FE-1D7591733E2E}" destId="{AE72B80F-4099-4646-ADE4-C5B955204550}" srcOrd="7" destOrd="0" presId="urn:microsoft.com/office/officeart/2005/8/layout/vList2"/>
    <dgm:cxn modelId="{91D49192-8F1B-41AC-8320-ECE49FAB927E}" type="presParOf" srcId="{86B1CE08-971A-4691-99FE-1D7591733E2E}" destId="{42998974-3201-4EB4-AB25-47527B3857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515C37-3847-4505-95C2-3083DC6B88F7}"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81885197-1462-4F04-A3AB-16EFD88925AC}">
      <dgm:prSet/>
      <dgm:spPr/>
      <dgm:t>
        <a:bodyPr/>
        <a:lstStyle/>
        <a:p>
          <a:r>
            <a:rPr lang="en-US" b="0" i="0" dirty="0"/>
            <a:t>Finally we can take a look at how our samples cluster together by running an hierarchical clustering algorithm. We will only be looking at the genes Elastic Net found and use these to cluster the samples. The genes highlighted in green are the ones that limma had also selected as we’ve seen before. The samples highlighted in red are , the samples highlighted in black are .</a:t>
          </a:r>
          <a:endParaRPr lang="en-US" dirty="0"/>
        </a:p>
      </dgm:t>
    </dgm:pt>
    <dgm:pt modelId="{15AA7065-A555-4958-8695-30FB7781AE09}" type="parTrans" cxnId="{43645235-3CAF-4558-98DB-069188C2212E}">
      <dgm:prSet/>
      <dgm:spPr/>
      <dgm:t>
        <a:bodyPr/>
        <a:lstStyle/>
        <a:p>
          <a:endParaRPr lang="en-US"/>
        </a:p>
      </dgm:t>
    </dgm:pt>
    <dgm:pt modelId="{72DACC6D-BBC2-45CF-AE84-C4FD64EE970F}" type="sibTrans" cxnId="{43645235-3CAF-4558-98DB-069188C2212E}">
      <dgm:prSet/>
      <dgm:spPr/>
      <dgm:t>
        <a:bodyPr/>
        <a:lstStyle/>
        <a:p>
          <a:endParaRPr lang="en-US"/>
        </a:p>
      </dgm:t>
    </dgm:pt>
    <dgm:pt modelId="{593ACAC6-73F9-4013-83F5-90E11FEE85C7}">
      <dgm:prSet/>
      <dgm:spPr/>
      <dgm:t>
        <a:bodyPr/>
        <a:lstStyle/>
        <a:p>
          <a:r>
            <a:rPr lang="en-US" b="0" i="0" dirty="0"/>
            <a:t>One analysis often performed on TCGA data is </a:t>
          </a:r>
          <a:r>
            <a:rPr lang="en-US" b="1" i="0" dirty="0"/>
            <a:t>survival analysis</a:t>
          </a:r>
          <a:r>
            <a:rPr lang="en-US" b="0" i="0" dirty="0"/>
            <a:t>. In short, this boils down to answering the following question: how more likely is a certain group of patients to live longer than another?</a:t>
          </a:r>
          <a:endParaRPr lang="en-US" dirty="0"/>
        </a:p>
      </dgm:t>
    </dgm:pt>
    <dgm:pt modelId="{40770AFF-7A78-4C20-AF2F-C4842D936B4D}" type="parTrans" cxnId="{2289EC3A-6EDC-4CDA-92E5-AE88E1EF0F10}">
      <dgm:prSet/>
      <dgm:spPr/>
      <dgm:t>
        <a:bodyPr/>
        <a:lstStyle/>
        <a:p>
          <a:endParaRPr lang="en-US"/>
        </a:p>
      </dgm:t>
    </dgm:pt>
    <dgm:pt modelId="{9AB2EDC3-C976-4BBB-89AA-5D771625996C}" type="sibTrans" cxnId="{2289EC3A-6EDC-4CDA-92E5-AE88E1EF0F10}">
      <dgm:prSet/>
      <dgm:spPr/>
      <dgm:t>
        <a:bodyPr/>
        <a:lstStyle/>
        <a:p>
          <a:endParaRPr lang="en-US"/>
        </a:p>
      </dgm:t>
    </dgm:pt>
    <dgm:pt modelId="{FC4E86A0-9565-4BCA-B0B8-F3B24143D2AD}">
      <dgm:prSet/>
      <dgm:spPr/>
      <dgm:t>
        <a:bodyPr/>
        <a:lstStyle/>
        <a:p>
          <a:r>
            <a:rPr lang="en-US" b="0" i="0" dirty="0"/>
            <a:t>To warm up and explain the method, we will start with an easy question: </a:t>
          </a:r>
          <a:r>
            <a:rPr lang="en-US" b="1" i="0" dirty="0"/>
            <a:t>does gender influence survival in liver cancer patients?</a:t>
          </a:r>
          <a:endParaRPr lang="en-US" b="0" i="0" dirty="0"/>
        </a:p>
      </dgm:t>
    </dgm:pt>
    <dgm:pt modelId="{4A191B90-68AA-4BE2-9CBA-F4BB25AFE9E0}" type="parTrans" cxnId="{0EC1AFB6-53D4-4E90-B4FC-9B56202076CB}">
      <dgm:prSet/>
      <dgm:spPr/>
      <dgm:t>
        <a:bodyPr/>
        <a:lstStyle/>
        <a:p>
          <a:endParaRPr lang="en-US"/>
        </a:p>
      </dgm:t>
    </dgm:pt>
    <dgm:pt modelId="{3C25494B-7F66-4A0F-A066-7743FE85F1C5}" type="sibTrans" cxnId="{0EC1AFB6-53D4-4E90-B4FC-9B56202076CB}">
      <dgm:prSet/>
      <dgm:spPr/>
      <dgm:t>
        <a:bodyPr/>
        <a:lstStyle/>
        <a:p>
          <a:endParaRPr lang="en-US"/>
        </a:p>
      </dgm:t>
    </dgm:pt>
    <dgm:pt modelId="{8937A4B9-5EC0-4A23-A189-A5446DE83360}">
      <dgm:prSet/>
      <dgm:spPr/>
      <dgm:t>
        <a:bodyPr/>
        <a:lstStyle/>
        <a:p>
          <a:r>
            <a:rPr lang="en-US" b="0" i="0"/>
            <a:t>You can see that most of the patients die or are censored before the 2000-day mark, and therefore it makes sense that the p-value would not be significant.</a:t>
          </a:r>
        </a:p>
      </dgm:t>
    </dgm:pt>
    <dgm:pt modelId="{F926DFAF-0CE1-4D17-94E5-E6CA1BE6E7F7}" type="parTrans" cxnId="{31A15B15-372A-4388-B06E-825C3F5F9099}">
      <dgm:prSet/>
      <dgm:spPr/>
      <dgm:t>
        <a:bodyPr/>
        <a:lstStyle/>
        <a:p>
          <a:endParaRPr lang="en-US"/>
        </a:p>
      </dgm:t>
    </dgm:pt>
    <dgm:pt modelId="{1A88C8E9-4064-433B-ABE2-C9196BC1B028}" type="sibTrans" cxnId="{31A15B15-372A-4388-B06E-825C3F5F9099}">
      <dgm:prSet/>
      <dgm:spPr/>
      <dgm:t>
        <a:bodyPr/>
        <a:lstStyle/>
        <a:p>
          <a:endParaRPr lang="en-US"/>
        </a:p>
      </dgm:t>
    </dgm:pt>
    <dgm:pt modelId="{C73E1F9D-08DB-42BF-A241-F3ABB543F7CD}">
      <dgm:prSet/>
      <dgm:spPr/>
      <dgm:t>
        <a:bodyPr/>
        <a:lstStyle/>
        <a:p>
          <a:r>
            <a:rPr lang="en-US" b="0" i="0" dirty="0"/>
            <a:t>Another question could be: </a:t>
          </a:r>
          <a:r>
            <a:rPr lang="en-US" b="1" i="0" dirty="0"/>
            <a:t>how does tumor stage affect survival?</a:t>
          </a:r>
          <a:endParaRPr lang="en-US" b="0" i="0" dirty="0"/>
        </a:p>
      </dgm:t>
    </dgm:pt>
    <dgm:pt modelId="{0033A3A7-2FD7-412B-9793-BB394BF0A7F0}" type="parTrans" cxnId="{804FA0F1-F705-4597-A26C-ACD69E88D6E7}">
      <dgm:prSet/>
      <dgm:spPr/>
      <dgm:t>
        <a:bodyPr/>
        <a:lstStyle/>
        <a:p>
          <a:endParaRPr lang="en-US"/>
        </a:p>
      </dgm:t>
    </dgm:pt>
    <dgm:pt modelId="{A15C6411-0EC3-4722-B880-2D1950E2D50A}" type="sibTrans" cxnId="{804FA0F1-F705-4597-A26C-ACD69E88D6E7}">
      <dgm:prSet/>
      <dgm:spPr/>
      <dgm:t>
        <a:bodyPr/>
        <a:lstStyle/>
        <a:p>
          <a:endParaRPr lang="en-US"/>
        </a:p>
      </dgm:t>
    </dgm:pt>
    <dgm:pt modelId="{86B1CE08-971A-4691-99FE-1D7591733E2E}" type="pres">
      <dgm:prSet presAssocID="{0D515C37-3847-4505-95C2-3083DC6B88F7}" presName="linear" presStyleCnt="0">
        <dgm:presLayoutVars>
          <dgm:animLvl val="lvl"/>
          <dgm:resizeHandles val="exact"/>
        </dgm:presLayoutVars>
      </dgm:prSet>
      <dgm:spPr/>
    </dgm:pt>
    <dgm:pt modelId="{280A2386-BB4B-4594-A0E0-C7382BCC944B}" type="pres">
      <dgm:prSet presAssocID="{81885197-1462-4F04-A3AB-16EFD88925AC}" presName="parentText" presStyleLbl="node1" presStyleIdx="0" presStyleCnt="5" custScaleY="135783">
        <dgm:presLayoutVars>
          <dgm:chMax val="0"/>
          <dgm:bulletEnabled val="1"/>
        </dgm:presLayoutVars>
      </dgm:prSet>
      <dgm:spPr/>
    </dgm:pt>
    <dgm:pt modelId="{EBE7E427-CC67-47A3-8B02-10451C37A64D}" type="pres">
      <dgm:prSet presAssocID="{72DACC6D-BBC2-45CF-AE84-C4FD64EE970F}" presName="spacer" presStyleCnt="0"/>
      <dgm:spPr/>
    </dgm:pt>
    <dgm:pt modelId="{1199C1C0-FF67-479B-AF89-71D85B591555}" type="pres">
      <dgm:prSet presAssocID="{593ACAC6-73F9-4013-83F5-90E11FEE85C7}" presName="parentText" presStyleLbl="node1" presStyleIdx="1" presStyleCnt="5">
        <dgm:presLayoutVars>
          <dgm:chMax val="0"/>
          <dgm:bulletEnabled val="1"/>
        </dgm:presLayoutVars>
      </dgm:prSet>
      <dgm:spPr/>
    </dgm:pt>
    <dgm:pt modelId="{AE72B80F-4099-4646-ADE4-C5B955204550}" type="pres">
      <dgm:prSet presAssocID="{9AB2EDC3-C976-4BBB-89AA-5D771625996C}" presName="spacer" presStyleCnt="0"/>
      <dgm:spPr/>
    </dgm:pt>
    <dgm:pt modelId="{D27E4787-95CB-4283-A359-728E232AC043}" type="pres">
      <dgm:prSet presAssocID="{FC4E86A0-9565-4BCA-B0B8-F3B24143D2AD}" presName="parentText" presStyleLbl="node1" presStyleIdx="2" presStyleCnt="5">
        <dgm:presLayoutVars>
          <dgm:chMax val="0"/>
          <dgm:bulletEnabled val="1"/>
        </dgm:presLayoutVars>
      </dgm:prSet>
      <dgm:spPr/>
    </dgm:pt>
    <dgm:pt modelId="{A8C1CF91-F111-476B-95BE-90E489AF932E}" type="pres">
      <dgm:prSet presAssocID="{3C25494B-7F66-4A0F-A066-7743FE85F1C5}" presName="spacer" presStyleCnt="0"/>
      <dgm:spPr/>
    </dgm:pt>
    <dgm:pt modelId="{0EFA2968-A566-4EC7-8216-65B1C5B45371}" type="pres">
      <dgm:prSet presAssocID="{8937A4B9-5EC0-4A23-A189-A5446DE83360}" presName="parentText" presStyleLbl="node1" presStyleIdx="3" presStyleCnt="5">
        <dgm:presLayoutVars>
          <dgm:chMax val="0"/>
          <dgm:bulletEnabled val="1"/>
        </dgm:presLayoutVars>
      </dgm:prSet>
      <dgm:spPr/>
    </dgm:pt>
    <dgm:pt modelId="{F756B6AC-499B-4182-A6A4-9D17DC713294}" type="pres">
      <dgm:prSet presAssocID="{1A88C8E9-4064-433B-ABE2-C9196BC1B028}" presName="spacer" presStyleCnt="0"/>
      <dgm:spPr/>
    </dgm:pt>
    <dgm:pt modelId="{4338100E-6FAA-486D-8E2B-96F73AA25AC2}" type="pres">
      <dgm:prSet presAssocID="{C73E1F9D-08DB-42BF-A241-F3ABB543F7CD}" presName="parentText" presStyleLbl="node1" presStyleIdx="4" presStyleCnt="5">
        <dgm:presLayoutVars>
          <dgm:chMax val="0"/>
          <dgm:bulletEnabled val="1"/>
        </dgm:presLayoutVars>
      </dgm:prSet>
      <dgm:spPr/>
    </dgm:pt>
  </dgm:ptLst>
  <dgm:cxnLst>
    <dgm:cxn modelId="{31A15B15-372A-4388-B06E-825C3F5F9099}" srcId="{0D515C37-3847-4505-95C2-3083DC6B88F7}" destId="{8937A4B9-5EC0-4A23-A189-A5446DE83360}" srcOrd="3" destOrd="0" parTransId="{F926DFAF-0CE1-4D17-94E5-E6CA1BE6E7F7}" sibTransId="{1A88C8E9-4064-433B-ABE2-C9196BC1B028}"/>
    <dgm:cxn modelId="{910B1121-5736-4302-A7B5-125A4454AF62}" type="presOf" srcId="{0D515C37-3847-4505-95C2-3083DC6B88F7}" destId="{86B1CE08-971A-4691-99FE-1D7591733E2E}" srcOrd="0" destOrd="0" presId="urn:microsoft.com/office/officeart/2005/8/layout/vList2"/>
    <dgm:cxn modelId="{6286C927-64AF-430E-A85F-3D863C15A23F}" type="presOf" srcId="{8937A4B9-5EC0-4A23-A189-A5446DE83360}" destId="{0EFA2968-A566-4EC7-8216-65B1C5B45371}" srcOrd="0" destOrd="0" presId="urn:microsoft.com/office/officeart/2005/8/layout/vList2"/>
    <dgm:cxn modelId="{3460CF30-49A1-4B63-99BB-27D7FA9DD8BB}" type="presOf" srcId="{C73E1F9D-08DB-42BF-A241-F3ABB543F7CD}" destId="{4338100E-6FAA-486D-8E2B-96F73AA25AC2}" srcOrd="0" destOrd="0" presId="urn:microsoft.com/office/officeart/2005/8/layout/vList2"/>
    <dgm:cxn modelId="{43645235-3CAF-4558-98DB-069188C2212E}" srcId="{0D515C37-3847-4505-95C2-3083DC6B88F7}" destId="{81885197-1462-4F04-A3AB-16EFD88925AC}" srcOrd="0" destOrd="0" parTransId="{15AA7065-A555-4958-8695-30FB7781AE09}" sibTransId="{72DACC6D-BBC2-45CF-AE84-C4FD64EE970F}"/>
    <dgm:cxn modelId="{2289EC3A-6EDC-4CDA-92E5-AE88E1EF0F10}" srcId="{0D515C37-3847-4505-95C2-3083DC6B88F7}" destId="{593ACAC6-73F9-4013-83F5-90E11FEE85C7}" srcOrd="1" destOrd="0" parTransId="{40770AFF-7A78-4C20-AF2F-C4842D936B4D}" sibTransId="{9AB2EDC3-C976-4BBB-89AA-5D771625996C}"/>
    <dgm:cxn modelId="{88874061-AD5E-4762-BA8C-C436AB17A88E}" type="presOf" srcId="{FC4E86A0-9565-4BCA-B0B8-F3B24143D2AD}" destId="{D27E4787-95CB-4283-A359-728E232AC043}" srcOrd="0" destOrd="0" presId="urn:microsoft.com/office/officeart/2005/8/layout/vList2"/>
    <dgm:cxn modelId="{6E84807D-4FCF-486B-810F-64D9D7780C06}" type="presOf" srcId="{593ACAC6-73F9-4013-83F5-90E11FEE85C7}" destId="{1199C1C0-FF67-479B-AF89-71D85B591555}" srcOrd="0" destOrd="0" presId="urn:microsoft.com/office/officeart/2005/8/layout/vList2"/>
    <dgm:cxn modelId="{992550A4-B94D-4650-8E3F-0D8C44594314}" type="presOf" srcId="{81885197-1462-4F04-A3AB-16EFD88925AC}" destId="{280A2386-BB4B-4594-A0E0-C7382BCC944B}" srcOrd="0" destOrd="0" presId="urn:microsoft.com/office/officeart/2005/8/layout/vList2"/>
    <dgm:cxn modelId="{0EC1AFB6-53D4-4E90-B4FC-9B56202076CB}" srcId="{0D515C37-3847-4505-95C2-3083DC6B88F7}" destId="{FC4E86A0-9565-4BCA-B0B8-F3B24143D2AD}" srcOrd="2" destOrd="0" parTransId="{4A191B90-68AA-4BE2-9CBA-F4BB25AFE9E0}" sibTransId="{3C25494B-7F66-4A0F-A066-7743FE85F1C5}"/>
    <dgm:cxn modelId="{804FA0F1-F705-4597-A26C-ACD69E88D6E7}" srcId="{0D515C37-3847-4505-95C2-3083DC6B88F7}" destId="{C73E1F9D-08DB-42BF-A241-F3ABB543F7CD}" srcOrd="4" destOrd="0" parTransId="{0033A3A7-2FD7-412B-9793-BB394BF0A7F0}" sibTransId="{A15C6411-0EC3-4722-B880-2D1950E2D50A}"/>
    <dgm:cxn modelId="{D21B2E05-5EF7-4630-8D31-8A68804DA8C3}" type="presParOf" srcId="{86B1CE08-971A-4691-99FE-1D7591733E2E}" destId="{280A2386-BB4B-4594-A0E0-C7382BCC944B}" srcOrd="0" destOrd="0" presId="urn:microsoft.com/office/officeart/2005/8/layout/vList2"/>
    <dgm:cxn modelId="{2EC20E60-BC08-47F1-A307-F45FA2E7E8A7}" type="presParOf" srcId="{86B1CE08-971A-4691-99FE-1D7591733E2E}" destId="{EBE7E427-CC67-47A3-8B02-10451C37A64D}" srcOrd="1" destOrd="0" presId="urn:microsoft.com/office/officeart/2005/8/layout/vList2"/>
    <dgm:cxn modelId="{CE2CB797-5882-492A-99BA-ADF4D895328C}" type="presParOf" srcId="{86B1CE08-971A-4691-99FE-1D7591733E2E}" destId="{1199C1C0-FF67-479B-AF89-71D85B591555}" srcOrd="2" destOrd="0" presId="urn:microsoft.com/office/officeart/2005/8/layout/vList2"/>
    <dgm:cxn modelId="{64FA78C6-CE87-4CF7-8858-CC1F81CA470C}" type="presParOf" srcId="{86B1CE08-971A-4691-99FE-1D7591733E2E}" destId="{AE72B80F-4099-4646-ADE4-C5B955204550}" srcOrd="3" destOrd="0" presId="urn:microsoft.com/office/officeart/2005/8/layout/vList2"/>
    <dgm:cxn modelId="{6FDB0F56-ACC4-4ABC-91CD-BD67F85EB836}" type="presParOf" srcId="{86B1CE08-971A-4691-99FE-1D7591733E2E}" destId="{D27E4787-95CB-4283-A359-728E232AC043}" srcOrd="4" destOrd="0" presId="urn:microsoft.com/office/officeart/2005/8/layout/vList2"/>
    <dgm:cxn modelId="{FAF9081B-3FA6-4A1B-893C-4FDBD6F9E126}" type="presParOf" srcId="{86B1CE08-971A-4691-99FE-1D7591733E2E}" destId="{A8C1CF91-F111-476B-95BE-90E489AF932E}" srcOrd="5" destOrd="0" presId="urn:microsoft.com/office/officeart/2005/8/layout/vList2"/>
    <dgm:cxn modelId="{19F6A03A-5F6A-4ABE-A083-D98EDC7B104D}" type="presParOf" srcId="{86B1CE08-971A-4691-99FE-1D7591733E2E}" destId="{0EFA2968-A566-4EC7-8216-65B1C5B45371}" srcOrd="6" destOrd="0" presId="urn:microsoft.com/office/officeart/2005/8/layout/vList2"/>
    <dgm:cxn modelId="{BE5EAF7E-BEE1-4E5C-9777-D9FC79B17510}" type="presParOf" srcId="{86B1CE08-971A-4691-99FE-1D7591733E2E}" destId="{F756B6AC-499B-4182-A6A4-9D17DC713294}" srcOrd="7" destOrd="0" presId="urn:microsoft.com/office/officeart/2005/8/layout/vList2"/>
    <dgm:cxn modelId="{89EAF0F8-2AAC-432A-90BF-BA9C0893C209}" type="presParOf" srcId="{86B1CE08-971A-4691-99FE-1D7591733E2E}" destId="{4338100E-6FAA-486D-8E2B-96F73AA25AC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3165132" cy="4350327"/>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1">
          <a:noAutofit/>
        </a:bodyPr>
        <a:lstStyle/>
        <a:p>
          <a:pPr marL="0" lvl="0" indent="0" algn="ctr" defTabSz="1422400" rtl="0">
            <a:lnSpc>
              <a:spcPct val="90000"/>
            </a:lnSpc>
            <a:spcBef>
              <a:spcPct val="0"/>
            </a:spcBef>
            <a:spcAft>
              <a:spcPct val="35000"/>
            </a:spcAft>
            <a:buNone/>
          </a:pPr>
          <a:r>
            <a:rPr lang="en-US" sz="3200" b="1" i="0" kern="1200" dirty="0" err="1">
              <a:solidFill>
                <a:schemeClr val="bg1"/>
              </a:solidFill>
            </a:rPr>
            <a:t>cBioPortal</a:t>
          </a:r>
          <a:endParaRPr lang="en-US" sz="3200" b="1" kern="1200" dirty="0">
            <a:solidFill>
              <a:schemeClr val="bg1"/>
            </a:solidFill>
            <a:latin typeface="Tenorite" pitchFamily="2" charset="0"/>
          </a:endParaRPr>
        </a:p>
        <a:p>
          <a:pPr marL="0" lvl="1" indent="-171450" algn="ctr" defTabSz="800100">
            <a:lnSpc>
              <a:spcPct val="90000"/>
            </a:lnSpc>
            <a:spcBef>
              <a:spcPct val="0"/>
            </a:spcBef>
            <a:spcAft>
              <a:spcPct val="15000"/>
            </a:spcAft>
            <a:buNone/>
          </a:pPr>
          <a:r>
            <a:rPr lang="en-US" sz="1800" b="0" i="0" kern="1200" dirty="0"/>
            <a:t>Provides visualization, analysis, and download of large-scale cancer genomics data sets</a:t>
          </a:r>
          <a:endParaRPr lang="en-US" sz="1800" kern="1200" dirty="0">
            <a:latin typeface="Tenorite" pitchFamily="2" charset="0"/>
          </a:endParaRPr>
        </a:p>
      </dsp:txBody>
      <dsp:txXfrm>
        <a:off x="0" y="1740130"/>
        <a:ext cx="3165132" cy="1740130"/>
      </dsp:txXfrm>
    </dsp:sp>
    <dsp:sp modelId="{A126BA88-D0F9-AF4A-A7BA-0638E32B45F8}">
      <dsp:nvSpPr>
        <dsp:cNvPr id="0" name=""/>
        <dsp:cNvSpPr/>
      </dsp:nvSpPr>
      <dsp:spPr>
        <a:xfrm>
          <a:off x="1127505" y="657213"/>
          <a:ext cx="914190" cy="914190"/>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3258038" y="0"/>
          <a:ext cx="3165132" cy="4350327"/>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1">
          <a:noAutofit/>
        </a:bodyPr>
        <a:lstStyle/>
        <a:p>
          <a:pPr marL="0" lvl="0" indent="0" algn="ctr" defTabSz="1422400">
            <a:lnSpc>
              <a:spcPct val="90000"/>
            </a:lnSpc>
            <a:spcBef>
              <a:spcPct val="0"/>
            </a:spcBef>
            <a:spcAft>
              <a:spcPct val="35000"/>
            </a:spcAft>
            <a:buNone/>
          </a:pPr>
          <a:r>
            <a:rPr lang="en-US" sz="3200" b="1" kern="1200" dirty="0">
              <a:latin typeface="Tenorite" pitchFamily="2" charset="0"/>
            </a:rPr>
            <a:t>Firehouse</a:t>
          </a:r>
        </a:p>
        <a:p>
          <a:pPr marL="0" lvl="1" indent="-171450" algn="ctr" defTabSz="800100">
            <a:lnSpc>
              <a:spcPct val="90000"/>
            </a:lnSpc>
            <a:spcBef>
              <a:spcPct val="0"/>
            </a:spcBef>
            <a:spcAft>
              <a:spcPct val="15000"/>
            </a:spcAft>
            <a:buNone/>
          </a:pPr>
          <a:r>
            <a:rPr lang="en-US" sz="1800" b="0" i="0" kern="1200" dirty="0"/>
            <a:t>A suite of tools and pipelines developed for processing and analyzing various types of large-scale genomic and proteomic data.</a:t>
          </a:r>
          <a:endParaRPr lang="en-US" sz="1800" kern="1200" dirty="0">
            <a:latin typeface="Tenorite" pitchFamily="2" charset="0"/>
          </a:endParaRPr>
        </a:p>
      </dsp:txBody>
      <dsp:txXfrm>
        <a:off x="3258038" y="1740130"/>
        <a:ext cx="3165132" cy="1740130"/>
      </dsp:txXfrm>
    </dsp:sp>
    <dsp:sp modelId="{EFEB790C-BD5C-F54D-9993-F81422A8AD8E}">
      <dsp:nvSpPr>
        <dsp:cNvPr id="0" name=""/>
        <dsp:cNvSpPr/>
      </dsp:nvSpPr>
      <dsp:spPr>
        <a:xfrm>
          <a:off x="4387592" y="648362"/>
          <a:ext cx="914190" cy="914190"/>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6524242" y="0"/>
          <a:ext cx="3165132" cy="4350327"/>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1">
          <a:noAutofit/>
        </a:bodyPr>
        <a:lstStyle/>
        <a:p>
          <a:pPr marL="0" lvl="0" indent="0" algn="ctr" defTabSz="1422400">
            <a:lnSpc>
              <a:spcPct val="90000"/>
            </a:lnSpc>
            <a:spcBef>
              <a:spcPct val="0"/>
            </a:spcBef>
            <a:spcAft>
              <a:spcPct val="35000"/>
            </a:spcAft>
            <a:buNone/>
          </a:pPr>
          <a:r>
            <a:rPr lang="en-US" sz="3200" b="1" kern="1200" dirty="0">
              <a:latin typeface="Tenorite" pitchFamily="2" charset="0"/>
            </a:rPr>
            <a:t>SurvNet</a:t>
          </a:r>
        </a:p>
        <a:p>
          <a:pPr marL="0" lvl="1" indent="-171450" algn="ctr" defTabSz="800100">
            <a:lnSpc>
              <a:spcPct val="90000"/>
            </a:lnSpc>
            <a:spcBef>
              <a:spcPct val="0"/>
            </a:spcBef>
            <a:spcAft>
              <a:spcPct val="15000"/>
            </a:spcAft>
            <a:buNone/>
          </a:pPr>
          <a:r>
            <a:rPr lang="en-US" sz="1800" b="0" i="0" kern="1200" dirty="0"/>
            <a:t>A web-based tool for identifying network-based biomarkers that correlate with patient survival data. </a:t>
          </a:r>
          <a:r>
            <a:rPr lang="en-US" sz="1800" b="0" i="1" kern="1200" dirty="0"/>
            <a:t>(MD Anderson Cancer</a:t>
          </a:r>
          <a:endParaRPr lang="en-US" sz="1800" kern="1200" dirty="0">
            <a:latin typeface="Tenorite" pitchFamily="2" charset="0"/>
          </a:endParaRPr>
        </a:p>
      </dsp:txBody>
      <dsp:txXfrm>
        <a:off x="6524242" y="1740130"/>
        <a:ext cx="3165132" cy="1740130"/>
      </dsp:txXfrm>
    </dsp:sp>
    <dsp:sp modelId="{CC076D56-4BB0-7246-9039-788AB439DAF0}">
      <dsp:nvSpPr>
        <dsp:cNvPr id="0" name=""/>
        <dsp:cNvSpPr/>
      </dsp:nvSpPr>
      <dsp:spPr>
        <a:xfrm>
          <a:off x="7647678" y="657618"/>
          <a:ext cx="914190" cy="914190"/>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356270"/>
          <a:ext cx="8914225" cy="652549"/>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A2386-BB4B-4594-A0E0-C7382BCC944B}">
      <dsp:nvSpPr>
        <dsp:cNvPr id="0" name=""/>
        <dsp:cNvSpPr/>
      </dsp:nvSpPr>
      <dsp:spPr>
        <a:xfrm>
          <a:off x="0" y="208550"/>
          <a:ext cx="6190944" cy="1410731"/>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To download TCGA data with TCGAbiolinks, we follow 3 steps. First, </a:t>
          </a:r>
          <a:r>
            <a:rPr lang="en-US" sz="1200" b="1" i="0" kern="1200" dirty="0"/>
            <a:t>query</a:t>
          </a:r>
          <a:r>
            <a:rPr lang="en-US" sz="1200" b="0" i="0" kern="1200" dirty="0"/>
            <a:t> the TCGA database through R with the function </a:t>
          </a:r>
          <a:r>
            <a:rPr lang="en-US" sz="1200" b="1" i="0" kern="1200" dirty="0"/>
            <a:t>GDCquery</a:t>
          </a:r>
          <a:r>
            <a:rPr lang="en-US" sz="1200" b="0" i="0" kern="1200" dirty="0"/>
            <a:t>. This allow us to investigate the data available at the TCGA database. Next, we use </a:t>
          </a:r>
          <a:r>
            <a:rPr lang="en-US" sz="1200" b="1" i="0" kern="1200" dirty="0"/>
            <a:t>GDCdownload</a:t>
          </a:r>
          <a:r>
            <a:rPr lang="en-US" sz="1200" b="0" i="0" kern="1200" dirty="0"/>
            <a:t> to </a:t>
          </a:r>
          <a:r>
            <a:rPr lang="en-US" sz="1200" b="1" i="0" kern="1200" dirty="0"/>
            <a:t>download</a:t>
          </a:r>
          <a:r>
            <a:rPr lang="en-US" sz="1200" b="0" i="0" kern="1200" dirty="0"/>
            <a:t> raw version of desired files into my computer. Finally, </a:t>
          </a:r>
          <a:r>
            <a:rPr lang="en-US" sz="1200" b="1" i="0" kern="1200" dirty="0"/>
            <a:t>GDCprepare</a:t>
          </a:r>
          <a:r>
            <a:rPr lang="en-US" sz="1200" b="0" i="0" kern="1200" dirty="0"/>
            <a:t> will read these files and make R data structures so that we can further analyse them.</a:t>
          </a:r>
          <a:endParaRPr lang="en-US" sz="1200" kern="1200" dirty="0"/>
        </a:p>
      </dsp:txBody>
      <dsp:txXfrm>
        <a:off x="68866" y="277416"/>
        <a:ext cx="6053212" cy="1272999"/>
      </dsp:txXfrm>
    </dsp:sp>
    <dsp:sp modelId="{C3ED4ABA-08C9-4A46-8305-7541D1CF68C9}">
      <dsp:nvSpPr>
        <dsp:cNvPr id="0" name=""/>
        <dsp:cNvSpPr/>
      </dsp:nvSpPr>
      <dsp:spPr>
        <a:xfrm>
          <a:off x="0" y="1653841"/>
          <a:ext cx="6190944" cy="1038959"/>
        </a:xfrm>
        <a:prstGeom prst="round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A typical task on RNA-Seq data is differential expression (DE) analysis, based on some clinical phenotypes. This, in turn, requires normalization of the data, as in its raw format it may have batch effects and other artifacts.</a:t>
          </a:r>
          <a:endParaRPr lang="en-US" sz="1200" kern="1200" dirty="0"/>
        </a:p>
      </dsp:txBody>
      <dsp:txXfrm>
        <a:off x="50718" y="1704559"/>
        <a:ext cx="6089508" cy="937523"/>
      </dsp:txXfrm>
    </dsp:sp>
    <dsp:sp modelId="{53D2B5FB-17B4-4E3F-8FEE-C11871009A19}">
      <dsp:nvSpPr>
        <dsp:cNvPr id="0" name=""/>
        <dsp:cNvSpPr/>
      </dsp:nvSpPr>
      <dsp:spPr>
        <a:xfrm>
          <a:off x="0" y="2727361"/>
          <a:ext cx="6190944" cy="1038959"/>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 common approach to such complex tasks is to define a computational pipeline, performing several steps in sequence, allowing the user to select different parameters.</a:t>
          </a:r>
        </a:p>
      </dsp:txBody>
      <dsp:txXfrm>
        <a:off x="50718" y="2778079"/>
        <a:ext cx="6089508" cy="937523"/>
      </dsp:txXfrm>
    </dsp:sp>
    <dsp:sp modelId="{1199C1C0-FF67-479B-AF89-71D85B591555}">
      <dsp:nvSpPr>
        <dsp:cNvPr id="0" name=""/>
        <dsp:cNvSpPr/>
      </dsp:nvSpPr>
      <dsp:spPr>
        <a:xfrm>
          <a:off x="0" y="3800881"/>
          <a:ext cx="6190944" cy="1038959"/>
        </a:xfrm>
        <a:prstGeom prst="round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Before we fit a model to our data, we normalize the data to minimize batch effects and technical variation with the TMM (trimmed mean of M-values) normalization method. Moreover, to apply limma on RNA-seq, we need to convert the data to have a similar variance as arrays. This is done with the VOOM method.</a:t>
          </a:r>
          <a:endParaRPr lang="en-US" sz="1200" kern="1200" dirty="0"/>
        </a:p>
      </dsp:txBody>
      <dsp:txXfrm>
        <a:off x="50718" y="3851599"/>
        <a:ext cx="6089508" cy="937523"/>
      </dsp:txXfrm>
    </dsp:sp>
    <dsp:sp modelId="{42998974-3201-4EB4-AB25-47527B3857AD}">
      <dsp:nvSpPr>
        <dsp:cNvPr id="0" name=""/>
        <dsp:cNvSpPr/>
      </dsp:nvSpPr>
      <dsp:spPr>
        <a:xfrm>
          <a:off x="0" y="4874401"/>
          <a:ext cx="6190944" cy="1038959"/>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We have also prepared a function that produces PCA plots given the  object created by the  function. You can inspect this function and try to figure out how it works.</a:t>
          </a:r>
          <a:endParaRPr lang="en-US" sz="1200" kern="1200" dirty="0"/>
        </a:p>
      </dsp:txBody>
      <dsp:txXfrm>
        <a:off x="50718" y="4925119"/>
        <a:ext cx="6089508" cy="937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A2386-BB4B-4594-A0E0-C7382BCC944B}">
      <dsp:nvSpPr>
        <dsp:cNvPr id="0" name=""/>
        <dsp:cNvSpPr/>
      </dsp:nvSpPr>
      <dsp:spPr>
        <a:xfrm>
          <a:off x="0" y="19806"/>
          <a:ext cx="6050995" cy="1528291"/>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Finally we can take a look at how our samples cluster together by running an hierarchical clustering algorithm. We will only be looking at the genes Elastic Net found and use these to cluster the samples. The genes highlighted in green are the ones that limma had also selected as we’ve seen before. The samples highlighted in red are , the samples highlighted in black are .</a:t>
          </a:r>
          <a:endParaRPr lang="en-US" sz="1300" kern="1200" dirty="0"/>
        </a:p>
      </dsp:txBody>
      <dsp:txXfrm>
        <a:off x="74605" y="94411"/>
        <a:ext cx="5901785" cy="1379081"/>
      </dsp:txXfrm>
    </dsp:sp>
    <dsp:sp modelId="{1199C1C0-FF67-479B-AF89-71D85B591555}">
      <dsp:nvSpPr>
        <dsp:cNvPr id="0" name=""/>
        <dsp:cNvSpPr/>
      </dsp:nvSpPr>
      <dsp:spPr>
        <a:xfrm>
          <a:off x="0" y="1585538"/>
          <a:ext cx="6050995" cy="1125540"/>
        </a:xfrm>
        <a:prstGeom prst="roundRect">
          <a:avLst/>
        </a:prstGeom>
        <a:solidFill>
          <a:schemeClr val="accent1">
            <a:shade val="80000"/>
            <a:hueOff val="193285"/>
            <a:satOff val="0"/>
            <a:lumOff val="8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One analysis often performed on TCGA data is </a:t>
          </a:r>
          <a:r>
            <a:rPr lang="en-US" sz="1300" b="1" i="0" kern="1200" dirty="0"/>
            <a:t>survival analysis</a:t>
          </a:r>
          <a:r>
            <a:rPr lang="en-US" sz="1300" b="0" i="0" kern="1200" dirty="0"/>
            <a:t>. In short, this boils down to answering the following question: how more likely is a certain group of patients to live longer than another?</a:t>
          </a:r>
          <a:endParaRPr lang="en-US" sz="1300" kern="1200" dirty="0"/>
        </a:p>
      </dsp:txBody>
      <dsp:txXfrm>
        <a:off x="54944" y="1640482"/>
        <a:ext cx="5941107" cy="1015652"/>
      </dsp:txXfrm>
    </dsp:sp>
    <dsp:sp modelId="{D27E4787-95CB-4283-A359-728E232AC043}">
      <dsp:nvSpPr>
        <dsp:cNvPr id="0" name=""/>
        <dsp:cNvSpPr/>
      </dsp:nvSpPr>
      <dsp:spPr>
        <a:xfrm>
          <a:off x="0" y="2748518"/>
          <a:ext cx="6050995" cy="1125540"/>
        </a:xfrm>
        <a:prstGeom prst="roundRect">
          <a:avLst/>
        </a:prstGeom>
        <a:solidFill>
          <a:schemeClr val="accent1">
            <a:shade val="80000"/>
            <a:hueOff val="386571"/>
            <a:satOff val="0"/>
            <a:lumOff val="16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To warm up and explain the method, we will start with an easy question: </a:t>
          </a:r>
          <a:r>
            <a:rPr lang="en-US" sz="1300" b="1" i="0" kern="1200" dirty="0"/>
            <a:t>does gender influence survival in liver cancer patients?</a:t>
          </a:r>
          <a:endParaRPr lang="en-US" sz="1300" b="0" i="0" kern="1200" dirty="0"/>
        </a:p>
      </dsp:txBody>
      <dsp:txXfrm>
        <a:off x="54944" y="2803462"/>
        <a:ext cx="5941107" cy="1015652"/>
      </dsp:txXfrm>
    </dsp:sp>
    <dsp:sp modelId="{0EFA2968-A566-4EC7-8216-65B1C5B45371}">
      <dsp:nvSpPr>
        <dsp:cNvPr id="0" name=""/>
        <dsp:cNvSpPr/>
      </dsp:nvSpPr>
      <dsp:spPr>
        <a:xfrm>
          <a:off x="0" y="3911498"/>
          <a:ext cx="6050995" cy="1125540"/>
        </a:xfrm>
        <a:prstGeom prst="roundRect">
          <a:avLst/>
        </a:prstGeom>
        <a:solidFill>
          <a:schemeClr val="accent1">
            <a:shade val="80000"/>
            <a:hueOff val="579856"/>
            <a:satOff val="0"/>
            <a:lumOff val="254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You can see that most of the patients die or are censored before the 2000-day mark, and therefore it makes sense that the p-value would not be significant.</a:t>
          </a:r>
        </a:p>
      </dsp:txBody>
      <dsp:txXfrm>
        <a:off x="54944" y="3966442"/>
        <a:ext cx="5941107" cy="1015652"/>
      </dsp:txXfrm>
    </dsp:sp>
    <dsp:sp modelId="{4338100E-6FAA-486D-8E2B-96F73AA25AC2}">
      <dsp:nvSpPr>
        <dsp:cNvPr id="0" name=""/>
        <dsp:cNvSpPr/>
      </dsp:nvSpPr>
      <dsp:spPr>
        <a:xfrm>
          <a:off x="0" y="5074478"/>
          <a:ext cx="6050995" cy="1125540"/>
        </a:xfrm>
        <a:prstGeom prst="roundRect">
          <a:avLst/>
        </a:prstGeom>
        <a:solidFill>
          <a:schemeClr val="accent1">
            <a:shade val="80000"/>
            <a:hueOff val="773142"/>
            <a:satOff val="0"/>
            <a:lumOff val="338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Another question could be: </a:t>
          </a:r>
          <a:r>
            <a:rPr lang="en-US" sz="1300" b="1" i="0" kern="1200" dirty="0"/>
            <a:t>how does tumor stage affect survival?</a:t>
          </a:r>
          <a:endParaRPr lang="en-US" sz="1300" b="0" i="0" kern="1200" dirty="0"/>
        </a:p>
      </dsp:txBody>
      <dsp:txXfrm>
        <a:off x="54944" y="5129422"/>
        <a:ext cx="5941107" cy="1015652"/>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421341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library("TCGAbiolinks")</a:t>
            </a:r>
          </a:p>
          <a:p>
            <a:r>
              <a:rPr lang="en-US" dirty="0"/>
              <a:t>library("limma")</a:t>
            </a:r>
          </a:p>
          <a:p>
            <a:r>
              <a:rPr lang="en-US" dirty="0"/>
              <a:t>library("</a:t>
            </a:r>
            <a:r>
              <a:rPr lang="en-US" dirty="0" err="1"/>
              <a:t>edgeR</a:t>
            </a:r>
            <a:r>
              <a:rPr lang="en-US" dirty="0"/>
              <a:t>")</a:t>
            </a:r>
          </a:p>
          <a:p>
            <a:r>
              <a:rPr lang="en-US" dirty="0"/>
              <a:t>library("</a:t>
            </a:r>
            <a:r>
              <a:rPr lang="en-US" dirty="0" err="1"/>
              <a:t>glmnet</a:t>
            </a:r>
            <a:r>
              <a:rPr lang="en-US" dirty="0"/>
              <a:t>")</a:t>
            </a:r>
          </a:p>
          <a:p>
            <a:r>
              <a:rPr lang="en-US" dirty="0"/>
              <a:t>library("</a:t>
            </a:r>
            <a:r>
              <a:rPr lang="en-US" dirty="0" err="1"/>
              <a:t>factoextra</a:t>
            </a:r>
            <a:r>
              <a:rPr lang="en-US" dirty="0"/>
              <a:t>")</a:t>
            </a:r>
          </a:p>
          <a:p>
            <a:r>
              <a:rPr lang="en-US" dirty="0"/>
              <a:t>library("</a:t>
            </a:r>
            <a:r>
              <a:rPr lang="en-US" dirty="0" err="1"/>
              <a:t>FactoMineR</a:t>
            </a:r>
            <a:r>
              <a:rPr lang="en-US" dirty="0"/>
              <a:t>")</a:t>
            </a:r>
          </a:p>
          <a:p>
            <a:r>
              <a:rPr lang="en-US" dirty="0"/>
              <a:t>library("caret")</a:t>
            </a:r>
          </a:p>
          <a:p>
            <a:r>
              <a:rPr lang="en-US" dirty="0"/>
              <a:t>library("</a:t>
            </a:r>
            <a:r>
              <a:rPr lang="en-US" dirty="0" err="1"/>
              <a:t>SummarizedExperiment</a:t>
            </a:r>
            <a:r>
              <a:rPr lang="en-US" dirty="0"/>
              <a:t>")</a:t>
            </a:r>
          </a:p>
          <a:p>
            <a:r>
              <a:rPr lang="en-US" dirty="0"/>
              <a:t>library("</a:t>
            </a:r>
            <a:r>
              <a:rPr lang="en-US" dirty="0" err="1"/>
              <a:t>gplots</a:t>
            </a:r>
            <a:r>
              <a:rPr lang="en-US" dirty="0"/>
              <a:t>")</a:t>
            </a:r>
          </a:p>
          <a:p>
            <a:r>
              <a:rPr lang="en-US" dirty="0"/>
              <a:t>library("survival")</a:t>
            </a:r>
          </a:p>
          <a:p>
            <a:r>
              <a:rPr lang="en-US" dirty="0"/>
              <a:t>library("</a:t>
            </a:r>
            <a:r>
              <a:rPr lang="en-US" dirty="0" err="1"/>
              <a:t>survminer</a:t>
            </a:r>
            <a:r>
              <a:rPr lang="en-US" dirty="0"/>
              <a:t>")</a:t>
            </a:r>
          </a:p>
          <a:p>
            <a:r>
              <a:rPr lang="en-US" dirty="0"/>
              <a:t>library("</a:t>
            </a:r>
            <a:r>
              <a:rPr lang="en-US" dirty="0" err="1"/>
              <a:t>RColorBrewer</a:t>
            </a:r>
            <a:r>
              <a:rPr lang="en-US" dirty="0"/>
              <a:t>")</a:t>
            </a:r>
          </a:p>
          <a:p>
            <a:r>
              <a:rPr lang="en-US" dirty="0"/>
              <a:t>library("</a:t>
            </a:r>
            <a:r>
              <a:rPr lang="en-US" dirty="0" err="1"/>
              <a:t>gProfileR</a:t>
            </a:r>
            <a:r>
              <a:rPr lang="en-US" dirty="0"/>
              <a:t>")</a:t>
            </a:r>
          </a:p>
          <a:p>
            <a:r>
              <a:rPr lang="en-US" dirty="0"/>
              <a:t>library("</a:t>
            </a:r>
            <a:r>
              <a:rPr lang="en-US" dirty="0" err="1"/>
              <a:t>genefilter</a:t>
            </a:r>
            <a:r>
              <a:rPr lang="en-US" dirty="0"/>
              <a:t>")</a:t>
            </a:r>
          </a:p>
          <a:p>
            <a:r>
              <a:rPr lang="en-US" dirty="0" err="1"/>
              <a:t>GDCprojects</a:t>
            </a:r>
            <a:r>
              <a:rPr lang="en-US" dirty="0"/>
              <a:t> = </a:t>
            </a:r>
            <a:r>
              <a:rPr lang="en-US" dirty="0" err="1"/>
              <a:t>getGDCprojects</a:t>
            </a:r>
            <a:r>
              <a:rPr lang="en-US" dirty="0"/>
              <a:t>()</a:t>
            </a:r>
          </a:p>
          <a:p>
            <a:r>
              <a:rPr lang="en-US" dirty="0"/>
              <a:t>head(</a:t>
            </a:r>
            <a:r>
              <a:rPr lang="en-US" dirty="0" err="1"/>
              <a:t>GDCprojects</a:t>
            </a:r>
            <a:r>
              <a:rPr lang="en-US" dirty="0"/>
              <a:t>[c("</a:t>
            </a:r>
            <a:r>
              <a:rPr lang="en-US" dirty="0" err="1"/>
              <a:t>project_id</a:t>
            </a:r>
            <a:r>
              <a:rPr lang="en-US" dirty="0"/>
              <a:t>", "name")])</a:t>
            </a:r>
          </a:p>
          <a:p>
            <a:r>
              <a:rPr lang="en-US" dirty="0"/>
              <a:t>TCGAbiolinks:::</a:t>
            </a:r>
            <a:r>
              <a:rPr lang="en-US" dirty="0" err="1"/>
              <a:t>getProjectSummary</a:t>
            </a:r>
            <a:r>
              <a:rPr lang="en-US" dirty="0"/>
              <a:t>("TCGA-LIHC")</a:t>
            </a:r>
          </a:p>
          <a:p>
            <a:r>
              <a:rPr lang="en-US" dirty="0" err="1"/>
              <a:t>query_TCGA</a:t>
            </a:r>
            <a:r>
              <a:rPr lang="en-US" dirty="0"/>
              <a:t> = GDCquery(</a:t>
            </a:r>
          </a:p>
          <a:p>
            <a:r>
              <a:rPr lang="en-US" dirty="0"/>
              <a:t>  project = "TCGA-LIHC",</a:t>
            </a:r>
          </a:p>
          <a:p>
            <a:r>
              <a:rPr lang="en-US" dirty="0"/>
              <a:t>  </a:t>
            </a:r>
            <a:r>
              <a:rPr lang="en-US" dirty="0" err="1"/>
              <a:t>data.category</a:t>
            </a:r>
            <a:r>
              <a:rPr lang="en-US" dirty="0"/>
              <a:t> = "Transcriptome Profiling", # parameter enforced by GDCquery</a:t>
            </a:r>
          </a:p>
          <a:p>
            <a:r>
              <a:rPr lang="en-US" dirty="0"/>
              <a:t>  </a:t>
            </a:r>
            <a:r>
              <a:rPr lang="en-US" dirty="0" err="1"/>
              <a:t>experimental.strategy</a:t>
            </a:r>
            <a:r>
              <a:rPr lang="en-US" dirty="0"/>
              <a:t> = "RNA-Seq",</a:t>
            </a:r>
          </a:p>
          <a:p>
            <a:r>
              <a:rPr lang="en-US" dirty="0"/>
              <a:t>  </a:t>
            </a:r>
            <a:r>
              <a:rPr lang="en-US" dirty="0" err="1"/>
              <a:t>workflow.type</a:t>
            </a:r>
            <a:r>
              <a:rPr lang="en-US" dirty="0"/>
              <a:t> = "</a:t>
            </a:r>
            <a:r>
              <a:rPr lang="en-US" dirty="0" err="1"/>
              <a:t>HTSeq</a:t>
            </a:r>
            <a:r>
              <a:rPr lang="en-US" dirty="0"/>
              <a:t> - Counts")</a:t>
            </a:r>
          </a:p>
          <a:p>
            <a:r>
              <a:rPr lang="en-US" dirty="0" err="1"/>
              <a:t>lihc_res</a:t>
            </a:r>
            <a:r>
              <a:rPr lang="en-US" dirty="0"/>
              <a:t> = </a:t>
            </a:r>
            <a:r>
              <a:rPr lang="en-US" dirty="0" err="1"/>
              <a:t>getResults</a:t>
            </a:r>
            <a:r>
              <a:rPr lang="en-US" dirty="0"/>
              <a:t>(</a:t>
            </a:r>
            <a:r>
              <a:rPr lang="en-US" dirty="0" err="1"/>
              <a:t>query_TCGA</a:t>
            </a:r>
            <a:r>
              <a:rPr lang="en-US" dirty="0"/>
              <a:t>) # make results as table</a:t>
            </a:r>
          </a:p>
          <a:p>
            <a:r>
              <a:rPr lang="en-US" dirty="0"/>
              <a:t>head(</a:t>
            </a:r>
            <a:r>
              <a:rPr lang="en-US" dirty="0" err="1"/>
              <a:t>lihc_res</a:t>
            </a:r>
            <a:r>
              <a:rPr lang="en-US" dirty="0"/>
              <a:t>) # data of the first 6 patients.</a:t>
            </a:r>
          </a:p>
          <a:p>
            <a:r>
              <a:rPr lang="en-US" dirty="0" err="1"/>
              <a:t>colnames</a:t>
            </a:r>
            <a:r>
              <a:rPr lang="en-US" dirty="0"/>
              <a:t>(</a:t>
            </a:r>
            <a:r>
              <a:rPr lang="en-US" dirty="0" err="1"/>
              <a:t>lihc_res</a:t>
            </a:r>
            <a:r>
              <a:rPr lang="en-US" dirty="0"/>
              <a:t>) # columns present in the table</a:t>
            </a:r>
          </a:p>
          <a:p>
            <a:r>
              <a:rPr lang="en-US" dirty="0"/>
              <a:t>############################</a:t>
            </a:r>
          </a:p>
          <a:p>
            <a:r>
              <a:rPr lang="en-US" dirty="0"/>
              <a:t>head(</a:t>
            </a:r>
            <a:r>
              <a:rPr lang="en-US" dirty="0" err="1"/>
              <a:t>lihc_res$sample_type</a:t>
            </a:r>
            <a:r>
              <a:rPr lang="en-US" dirty="0"/>
              <a:t>)</a:t>
            </a:r>
          </a:p>
          <a:p>
            <a:r>
              <a:rPr lang="en-US" dirty="0"/>
              <a:t>summary(</a:t>
            </a:r>
            <a:r>
              <a:rPr lang="en-US" dirty="0" err="1"/>
              <a:t>lihc_res$sample_type</a:t>
            </a:r>
            <a:r>
              <a:rPr lang="en-US" dirty="0"/>
              <a:t>)</a:t>
            </a:r>
          </a:p>
          <a:p>
            <a:r>
              <a:rPr lang="en-US" dirty="0"/>
              <a:t>###################################</a:t>
            </a:r>
          </a:p>
          <a:p>
            <a:r>
              <a:rPr lang="en-US" dirty="0" err="1"/>
              <a:t>query_TCGA</a:t>
            </a:r>
            <a:r>
              <a:rPr lang="en-US" dirty="0"/>
              <a:t> = GDCquery(</a:t>
            </a:r>
          </a:p>
          <a:p>
            <a:r>
              <a:rPr lang="en-US" dirty="0"/>
              <a:t>  project = "TCGA-LIHC",</a:t>
            </a:r>
          </a:p>
          <a:p>
            <a:r>
              <a:rPr lang="en-US" dirty="0"/>
              <a:t>  </a:t>
            </a:r>
            <a:r>
              <a:rPr lang="en-US" dirty="0" err="1"/>
              <a:t>data.category</a:t>
            </a:r>
            <a:r>
              <a:rPr lang="en-US" dirty="0"/>
              <a:t> = "Transcriptome Profiling", # parameter enforced by GDCquery</a:t>
            </a:r>
          </a:p>
          <a:p>
            <a:r>
              <a:rPr lang="en-US" dirty="0"/>
              <a:t>  </a:t>
            </a:r>
            <a:r>
              <a:rPr lang="en-US" dirty="0" err="1"/>
              <a:t>experimental.strategy</a:t>
            </a:r>
            <a:r>
              <a:rPr lang="en-US" dirty="0"/>
              <a:t> = "RNA-Seq",</a:t>
            </a:r>
          </a:p>
          <a:p>
            <a:r>
              <a:rPr lang="en-US" dirty="0"/>
              <a:t>  </a:t>
            </a:r>
            <a:r>
              <a:rPr lang="en-US" dirty="0" err="1"/>
              <a:t>workflow.type</a:t>
            </a:r>
            <a:r>
              <a:rPr lang="en-US" dirty="0"/>
              <a:t> = "</a:t>
            </a:r>
            <a:r>
              <a:rPr lang="en-US" dirty="0" err="1"/>
              <a:t>HTSeq</a:t>
            </a:r>
            <a:r>
              <a:rPr lang="en-US" dirty="0"/>
              <a:t> - Counts",</a:t>
            </a:r>
          </a:p>
          <a:p>
            <a:r>
              <a:rPr lang="en-US" dirty="0"/>
              <a:t>  </a:t>
            </a:r>
            <a:r>
              <a:rPr lang="en-US" dirty="0" err="1"/>
              <a:t>sample.type</a:t>
            </a:r>
            <a:r>
              <a:rPr lang="en-US" dirty="0"/>
              <a:t> = c("Primary solid Tumor", "Solid Tissue Normal"))</a:t>
            </a:r>
          </a:p>
          <a:p>
            <a:endParaRPr lang="en-US" dirty="0"/>
          </a:p>
          <a:p>
            <a:r>
              <a:rPr lang="en-US" dirty="0"/>
              <a:t>GDCdownload(query = </a:t>
            </a:r>
            <a:r>
              <a:rPr lang="en-US" dirty="0" err="1"/>
              <a:t>query_TCGA</a:t>
            </a:r>
            <a:r>
              <a:rPr lang="en-US" dirty="0"/>
              <a:t>)</a:t>
            </a:r>
          </a:p>
          <a:p>
            <a:r>
              <a:rPr lang="en-US" dirty="0" err="1"/>
              <a:t>tcga_data</a:t>
            </a:r>
            <a:r>
              <a:rPr lang="en-US" dirty="0"/>
              <a:t> = GDCprepare(</a:t>
            </a:r>
            <a:r>
              <a:rPr lang="en-US" dirty="0" err="1"/>
              <a:t>query_TCGA</a:t>
            </a:r>
            <a:r>
              <a:rPr lang="en-US" dirty="0"/>
              <a:t>)</a:t>
            </a:r>
          </a:p>
          <a:p>
            <a:r>
              <a:rPr lang="en-US" dirty="0"/>
              <a:t>dim(</a:t>
            </a:r>
            <a:r>
              <a:rPr lang="en-US" dirty="0" err="1"/>
              <a:t>tcga_data</a:t>
            </a:r>
            <a:r>
              <a:rPr lang="en-US" dirty="0"/>
              <a:t>)</a:t>
            </a:r>
          </a:p>
          <a:p>
            <a:r>
              <a:rPr lang="en-US" dirty="0" err="1"/>
              <a:t>colnames</a:t>
            </a:r>
            <a:r>
              <a:rPr lang="en-US" dirty="0"/>
              <a:t>(</a:t>
            </a:r>
            <a:r>
              <a:rPr lang="en-US" dirty="0" err="1"/>
              <a:t>colData</a:t>
            </a:r>
            <a:r>
              <a:rPr lang="en-US" dirty="0"/>
              <a:t>(</a:t>
            </a:r>
            <a:r>
              <a:rPr lang="en-US" dirty="0" err="1"/>
              <a:t>tcga_data</a:t>
            </a:r>
            <a:r>
              <a:rPr lang="en-US" dirty="0"/>
              <a:t>))</a:t>
            </a:r>
          </a:p>
          <a:p>
            <a:r>
              <a:rPr lang="en-US" dirty="0"/>
              <a:t>table(</a:t>
            </a:r>
            <a:r>
              <a:rPr lang="en-US" dirty="0" err="1"/>
              <a:t>tcga_data@colData$vital_status</a:t>
            </a:r>
            <a:r>
              <a:rPr lang="en-US" dirty="0"/>
              <a:t>)</a:t>
            </a:r>
          </a:p>
          <a:p>
            <a:r>
              <a:rPr lang="en-US" dirty="0"/>
              <a:t>table(</a:t>
            </a:r>
            <a:r>
              <a:rPr lang="en-US" dirty="0" err="1"/>
              <a:t>tcga_data@colData$tumor_stage</a:t>
            </a:r>
            <a:r>
              <a:rPr lang="en-US" dirty="0"/>
              <a:t>)</a:t>
            </a:r>
          </a:p>
          <a:p>
            <a:r>
              <a:rPr lang="en-US" dirty="0"/>
              <a:t>table(</a:t>
            </a:r>
            <a:r>
              <a:rPr lang="en-US" dirty="0" err="1"/>
              <a:t>tcga_data@colData$definition</a:t>
            </a:r>
            <a:r>
              <a:rPr lang="en-US" dirty="0"/>
              <a:t>)</a:t>
            </a:r>
          </a:p>
          <a:p>
            <a:r>
              <a:rPr lang="en-US" dirty="0"/>
              <a:t>table(</a:t>
            </a:r>
            <a:r>
              <a:rPr lang="en-US" dirty="0" err="1"/>
              <a:t>tcga_data@colData$tissue_or_organ_of_origin</a:t>
            </a:r>
            <a:r>
              <a:rPr lang="en-US" dirty="0"/>
              <a:t>)</a:t>
            </a:r>
          </a:p>
          <a:p>
            <a:r>
              <a:rPr lang="en-US" dirty="0"/>
              <a:t>table(</a:t>
            </a:r>
            <a:r>
              <a:rPr lang="en-US" dirty="0" err="1"/>
              <a:t>tcga_data@colData$gender</a:t>
            </a:r>
            <a:r>
              <a:rPr lang="en-US" dirty="0"/>
              <a:t>)</a:t>
            </a:r>
          </a:p>
          <a:p>
            <a:r>
              <a:rPr lang="en-US" dirty="0"/>
              <a:t>table(</a:t>
            </a:r>
            <a:r>
              <a:rPr lang="en-US" dirty="0" err="1"/>
              <a:t>tcga_data@colData$race</a:t>
            </a:r>
            <a:r>
              <a:rPr lang="en-US" dirty="0"/>
              <a:t>)</a:t>
            </a:r>
          </a:p>
          <a:p>
            <a:r>
              <a:rPr lang="en-US" dirty="0"/>
              <a:t>dim(assay(</a:t>
            </a:r>
            <a:r>
              <a:rPr lang="en-US" dirty="0" err="1"/>
              <a:t>tcga_data</a:t>
            </a:r>
            <a:r>
              <a:rPr lang="en-US" dirty="0"/>
              <a:t>))</a:t>
            </a:r>
          </a:p>
          <a:p>
            <a:r>
              <a:rPr lang="en-US" dirty="0"/>
              <a:t>head(assay(</a:t>
            </a:r>
            <a:r>
              <a:rPr lang="en-US" dirty="0" err="1"/>
              <a:t>tcga_data</a:t>
            </a:r>
            <a:r>
              <a:rPr lang="en-US" dirty="0"/>
              <a:t>)[,1:10])</a:t>
            </a:r>
          </a:p>
          <a:p>
            <a:r>
              <a:rPr lang="en-US" dirty="0"/>
              <a:t>head(</a:t>
            </a:r>
            <a:r>
              <a:rPr lang="en-US" dirty="0" err="1"/>
              <a:t>rowData</a:t>
            </a:r>
            <a:r>
              <a:rPr lang="en-US" dirty="0"/>
              <a:t>(</a:t>
            </a:r>
            <a:r>
              <a:rPr lang="en-US" dirty="0" err="1"/>
              <a:t>tcga_data</a:t>
            </a:r>
            <a:r>
              <a:rPr lang="en-US" dirty="0"/>
              <a:t>))</a:t>
            </a:r>
          </a:p>
          <a:p>
            <a:r>
              <a:rPr lang="en-US" dirty="0" err="1"/>
              <a:t>saveRDS</a:t>
            </a:r>
            <a:r>
              <a:rPr lang="en-US" dirty="0"/>
              <a:t>(object = </a:t>
            </a:r>
            <a:r>
              <a:rPr lang="en-US" dirty="0" err="1"/>
              <a:t>tcga_data</a:t>
            </a:r>
            <a:r>
              <a:rPr lang="en-US" dirty="0"/>
              <a:t>,</a:t>
            </a:r>
          </a:p>
          <a:p>
            <a:r>
              <a:rPr lang="en-US" dirty="0"/>
              <a:t>        file = "</a:t>
            </a:r>
            <a:r>
              <a:rPr lang="en-US" dirty="0" err="1"/>
              <a:t>tcga_data.RDS</a:t>
            </a:r>
            <a:r>
              <a:rPr lang="en-US" dirty="0"/>
              <a:t>",</a:t>
            </a:r>
          </a:p>
          <a:p>
            <a:r>
              <a:rPr lang="en-US" dirty="0"/>
              <a:t>        compress = FALSE)</a:t>
            </a:r>
          </a:p>
          <a:p>
            <a:endParaRPr lang="en-US" dirty="0"/>
          </a:p>
          <a:p>
            <a:r>
              <a:rPr lang="en-US" dirty="0" err="1"/>
              <a:t>tcga_data</a:t>
            </a:r>
            <a:r>
              <a:rPr lang="en-US" dirty="0"/>
              <a:t> = </a:t>
            </a:r>
            <a:r>
              <a:rPr lang="en-US" dirty="0" err="1"/>
              <a:t>readRDS</a:t>
            </a:r>
            <a:r>
              <a:rPr lang="en-US" dirty="0"/>
              <a:t>(file = "</a:t>
            </a:r>
            <a:r>
              <a:rPr lang="en-US" dirty="0" err="1"/>
              <a:t>tcga_data.RDS</a:t>
            </a:r>
            <a:r>
              <a:rPr lang="en-US" dirty="0"/>
              <a:t>")</a:t>
            </a:r>
          </a:p>
          <a:p>
            <a:r>
              <a:rPr lang="en-US" dirty="0"/>
              <a:t>########################################################3</a:t>
            </a:r>
          </a:p>
          <a:p>
            <a:r>
              <a:rPr lang="en-US" dirty="0" err="1"/>
              <a:t>limma_pipeline</a:t>
            </a:r>
            <a:r>
              <a:rPr lang="en-US" dirty="0"/>
              <a:t> = function(</a:t>
            </a:r>
          </a:p>
          <a:p>
            <a:r>
              <a:rPr lang="en-US" dirty="0"/>
              <a:t>  </a:t>
            </a:r>
            <a:r>
              <a:rPr lang="en-US" dirty="0" err="1"/>
              <a:t>tcga_data</a:t>
            </a:r>
            <a:r>
              <a:rPr lang="en-US" dirty="0"/>
              <a:t>,</a:t>
            </a:r>
          </a:p>
          <a:p>
            <a:r>
              <a:rPr lang="en-US" dirty="0"/>
              <a:t>  </a:t>
            </a:r>
            <a:r>
              <a:rPr lang="en-US" dirty="0" err="1"/>
              <a:t>condition_variable</a:t>
            </a:r>
            <a:r>
              <a:rPr lang="en-US" dirty="0"/>
              <a:t>,</a:t>
            </a:r>
          </a:p>
          <a:p>
            <a:r>
              <a:rPr lang="en-US" dirty="0"/>
              <a:t>  </a:t>
            </a:r>
            <a:r>
              <a:rPr lang="en-US" dirty="0" err="1"/>
              <a:t>reference_group</a:t>
            </a:r>
            <a:r>
              <a:rPr lang="en-US" dirty="0"/>
              <a:t>=NULL){</a:t>
            </a:r>
          </a:p>
          <a:p>
            <a:r>
              <a:rPr lang="en-US" dirty="0"/>
              <a:t>  </a:t>
            </a:r>
          </a:p>
          <a:p>
            <a:r>
              <a:rPr lang="en-US" dirty="0"/>
              <a:t>  </a:t>
            </a:r>
            <a:r>
              <a:rPr lang="en-US" dirty="0" err="1"/>
              <a:t>design_factor</a:t>
            </a:r>
            <a:r>
              <a:rPr lang="en-US" dirty="0"/>
              <a:t> = </a:t>
            </a:r>
            <a:r>
              <a:rPr lang="en-US" dirty="0" err="1"/>
              <a:t>colData</a:t>
            </a:r>
            <a:r>
              <a:rPr lang="en-US" dirty="0"/>
              <a:t>(</a:t>
            </a:r>
            <a:r>
              <a:rPr lang="en-US" dirty="0" err="1"/>
              <a:t>tcga_data</a:t>
            </a:r>
            <a:r>
              <a:rPr lang="en-US" dirty="0"/>
              <a:t>)[, </a:t>
            </a:r>
            <a:r>
              <a:rPr lang="en-US" dirty="0" err="1"/>
              <a:t>condition_variable</a:t>
            </a:r>
            <a:r>
              <a:rPr lang="en-US" dirty="0"/>
              <a:t>, drop=T]</a:t>
            </a:r>
          </a:p>
          <a:p>
            <a:r>
              <a:rPr lang="en-US" dirty="0"/>
              <a:t>  </a:t>
            </a:r>
          </a:p>
          <a:p>
            <a:r>
              <a:rPr lang="en-US" dirty="0"/>
              <a:t>  group = factor(</a:t>
            </a:r>
            <a:r>
              <a:rPr lang="en-US" dirty="0" err="1"/>
              <a:t>design_factor</a:t>
            </a:r>
            <a:r>
              <a:rPr lang="en-US" dirty="0"/>
              <a:t>)</a:t>
            </a:r>
          </a:p>
          <a:p>
            <a:r>
              <a:rPr lang="en-US" dirty="0"/>
              <a:t>  if(!</a:t>
            </a:r>
            <a:r>
              <a:rPr lang="en-US" dirty="0" err="1"/>
              <a:t>is.null</a:t>
            </a:r>
            <a:r>
              <a:rPr lang="en-US" dirty="0"/>
              <a:t>(</a:t>
            </a:r>
            <a:r>
              <a:rPr lang="en-US" dirty="0" err="1"/>
              <a:t>reference_group</a:t>
            </a:r>
            <a:r>
              <a:rPr lang="en-US" dirty="0"/>
              <a:t>)){group = relevel(group, ref=</a:t>
            </a:r>
            <a:r>
              <a:rPr lang="en-US" dirty="0" err="1"/>
              <a:t>reference_group</a:t>
            </a:r>
            <a:r>
              <a:rPr lang="en-US" dirty="0"/>
              <a:t>)}</a:t>
            </a:r>
          </a:p>
          <a:p>
            <a:r>
              <a:rPr lang="en-US" dirty="0"/>
              <a:t>  </a:t>
            </a:r>
          </a:p>
          <a:p>
            <a:r>
              <a:rPr lang="en-US" dirty="0"/>
              <a:t>  design = </a:t>
            </a:r>
            <a:r>
              <a:rPr lang="en-US" dirty="0" err="1"/>
              <a:t>model.matrix</a:t>
            </a:r>
            <a:r>
              <a:rPr lang="en-US" dirty="0"/>
              <a:t>(~ group)</a:t>
            </a:r>
          </a:p>
          <a:p>
            <a:r>
              <a:rPr lang="en-US" dirty="0"/>
              <a:t>  </a:t>
            </a:r>
          </a:p>
          <a:p>
            <a:r>
              <a:rPr lang="en-US" dirty="0"/>
              <a:t>  </a:t>
            </a:r>
            <a:r>
              <a:rPr lang="en-US" dirty="0" err="1"/>
              <a:t>dge</a:t>
            </a:r>
            <a:r>
              <a:rPr lang="en-US" dirty="0"/>
              <a:t> = </a:t>
            </a:r>
            <a:r>
              <a:rPr lang="en-US" dirty="0" err="1"/>
              <a:t>DGEList</a:t>
            </a:r>
            <a:r>
              <a:rPr lang="en-US" dirty="0"/>
              <a:t>(counts=assay(</a:t>
            </a:r>
            <a:r>
              <a:rPr lang="en-US" dirty="0" err="1"/>
              <a:t>tcga_data</a:t>
            </a:r>
            <a:r>
              <a:rPr lang="en-US" dirty="0"/>
              <a:t>),</a:t>
            </a:r>
          </a:p>
          <a:p>
            <a:r>
              <a:rPr lang="en-US" dirty="0"/>
              <a:t>                samples=</a:t>
            </a:r>
            <a:r>
              <a:rPr lang="en-US" dirty="0" err="1"/>
              <a:t>colData</a:t>
            </a:r>
            <a:r>
              <a:rPr lang="en-US" dirty="0"/>
              <a:t>(</a:t>
            </a:r>
            <a:r>
              <a:rPr lang="en-US" dirty="0" err="1"/>
              <a:t>tcga_data</a:t>
            </a:r>
            <a:r>
              <a:rPr lang="en-US" dirty="0"/>
              <a:t>),</a:t>
            </a:r>
          </a:p>
          <a:p>
            <a:r>
              <a:rPr lang="en-US" dirty="0"/>
              <a:t>                genes=</a:t>
            </a:r>
            <a:r>
              <a:rPr lang="en-US" dirty="0" err="1"/>
              <a:t>as.data.frame</a:t>
            </a:r>
            <a:r>
              <a:rPr lang="en-US" dirty="0"/>
              <a:t>(</a:t>
            </a:r>
            <a:r>
              <a:rPr lang="en-US" dirty="0" err="1"/>
              <a:t>rowData</a:t>
            </a:r>
            <a:r>
              <a:rPr lang="en-US" dirty="0"/>
              <a:t>(</a:t>
            </a:r>
            <a:r>
              <a:rPr lang="en-US" dirty="0" err="1"/>
              <a:t>tcga_data</a:t>
            </a:r>
            <a:r>
              <a:rPr lang="en-US" dirty="0"/>
              <a:t>)))</a:t>
            </a:r>
          </a:p>
          <a:p>
            <a:r>
              <a:rPr lang="en-US" dirty="0"/>
              <a:t>  </a:t>
            </a:r>
          </a:p>
          <a:p>
            <a:r>
              <a:rPr lang="en-US" dirty="0"/>
              <a:t>  # filtering</a:t>
            </a:r>
          </a:p>
          <a:p>
            <a:r>
              <a:rPr lang="en-US" dirty="0"/>
              <a:t>  keep = </a:t>
            </a:r>
            <a:r>
              <a:rPr lang="en-US" dirty="0" err="1"/>
              <a:t>filterByExpr</a:t>
            </a:r>
            <a:r>
              <a:rPr lang="en-US" dirty="0"/>
              <a:t>(</a:t>
            </a:r>
            <a:r>
              <a:rPr lang="en-US" dirty="0" err="1"/>
              <a:t>dge,design</a:t>
            </a:r>
            <a:r>
              <a:rPr lang="en-US" dirty="0"/>
              <a:t>)</a:t>
            </a:r>
          </a:p>
          <a:p>
            <a:r>
              <a:rPr lang="en-US" dirty="0"/>
              <a:t>  </a:t>
            </a:r>
            <a:r>
              <a:rPr lang="en-US" dirty="0" err="1"/>
              <a:t>dge</a:t>
            </a:r>
            <a:r>
              <a:rPr lang="en-US" dirty="0"/>
              <a:t> = </a:t>
            </a:r>
            <a:r>
              <a:rPr lang="en-US" dirty="0" err="1"/>
              <a:t>dge</a:t>
            </a:r>
            <a:r>
              <a:rPr lang="en-US" dirty="0"/>
              <a:t>[keep,,</a:t>
            </a:r>
            <a:r>
              <a:rPr lang="en-US" dirty="0" err="1"/>
              <a:t>keep.lib.sizes</a:t>
            </a:r>
            <a:r>
              <a:rPr lang="en-US" dirty="0"/>
              <a:t>=FALSE]</a:t>
            </a:r>
          </a:p>
          <a:p>
            <a:r>
              <a:rPr lang="en-US" dirty="0"/>
              <a:t>  rm(keep)</a:t>
            </a:r>
          </a:p>
          <a:p>
            <a:r>
              <a:rPr lang="en-US" dirty="0"/>
              <a:t>  </a:t>
            </a:r>
          </a:p>
          <a:p>
            <a:r>
              <a:rPr lang="en-US" dirty="0"/>
              <a:t>  # Normalization (TMM followed by </a:t>
            </a:r>
            <a:r>
              <a:rPr lang="en-US" dirty="0" err="1"/>
              <a:t>voom</a:t>
            </a:r>
            <a:r>
              <a:rPr lang="en-US" dirty="0"/>
              <a:t>)</a:t>
            </a:r>
          </a:p>
          <a:p>
            <a:r>
              <a:rPr lang="en-US" dirty="0"/>
              <a:t>  </a:t>
            </a:r>
            <a:r>
              <a:rPr lang="en-US" dirty="0" err="1"/>
              <a:t>dge</a:t>
            </a:r>
            <a:r>
              <a:rPr lang="en-US" dirty="0"/>
              <a:t> = </a:t>
            </a:r>
            <a:r>
              <a:rPr lang="en-US" dirty="0" err="1"/>
              <a:t>calcNormFactors</a:t>
            </a:r>
            <a:r>
              <a:rPr lang="en-US" dirty="0"/>
              <a:t>(</a:t>
            </a:r>
            <a:r>
              <a:rPr lang="en-US" dirty="0" err="1"/>
              <a:t>dge</a:t>
            </a:r>
            <a:r>
              <a:rPr lang="en-US" dirty="0"/>
              <a:t>)</a:t>
            </a:r>
          </a:p>
          <a:p>
            <a:r>
              <a:rPr lang="en-US" dirty="0"/>
              <a:t>  v = </a:t>
            </a:r>
            <a:r>
              <a:rPr lang="en-US" dirty="0" err="1"/>
              <a:t>voom</a:t>
            </a:r>
            <a:r>
              <a:rPr lang="en-US" dirty="0"/>
              <a:t>(</a:t>
            </a:r>
            <a:r>
              <a:rPr lang="en-US" dirty="0" err="1"/>
              <a:t>dge</a:t>
            </a:r>
            <a:r>
              <a:rPr lang="en-US" dirty="0"/>
              <a:t>, design, plot=TRUE)</a:t>
            </a:r>
          </a:p>
          <a:p>
            <a:r>
              <a:rPr lang="en-US" dirty="0"/>
              <a:t>  </a:t>
            </a:r>
          </a:p>
          <a:p>
            <a:r>
              <a:rPr lang="en-US" dirty="0"/>
              <a:t>  # Fit model to data given design</a:t>
            </a:r>
          </a:p>
          <a:p>
            <a:r>
              <a:rPr lang="en-US" dirty="0"/>
              <a:t>  fit = </a:t>
            </a:r>
            <a:r>
              <a:rPr lang="en-US" dirty="0" err="1"/>
              <a:t>lmFit</a:t>
            </a:r>
            <a:r>
              <a:rPr lang="en-US" dirty="0"/>
              <a:t>(v, design)</a:t>
            </a:r>
          </a:p>
          <a:p>
            <a:r>
              <a:rPr lang="en-US" dirty="0"/>
              <a:t>  fit = </a:t>
            </a:r>
            <a:r>
              <a:rPr lang="en-US" dirty="0" err="1"/>
              <a:t>eBayes</a:t>
            </a:r>
            <a:r>
              <a:rPr lang="en-US" dirty="0"/>
              <a:t>(fit)</a:t>
            </a:r>
          </a:p>
          <a:p>
            <a:r>
              <a:rPr lang="en-US" dirty="0"/>
              <a:t>  </a:t>
            </a:r>
          </a:p>
          <a:p>
            <a:r>
              <a:rPr lang="en-US" dirty="0"/>
              <a:t>  # Show top genes</a:t>
            </a:r>
          </a:p>
          <a:p>
            <a:r>
              <a:rPr lang="en-US" dirty="0"/>
              <a:t>  </a:t>
            </a:r>
            <a:r>
              <a:rPr lang="en-US" dirty="0" err="1"/>
              <a:t>topGenes</a:t>
            </a:r>
            <a:r>
              <a:rPr lang="en-US" dirty="0"/>
              <a:t> = </a:t>
            </a:r>
            <a:r>
              <a:rPr lang="en-US" dirty="0" err="1"/>
              <a:t>topTable</a:t>
            </a:r>
            <a:r>
              <a:rPr lang="en-US" dirty="0"/>
              <a:t>(fit, </a:t>
            </a:r>
            <a:r>
              <a:rPr lang="en-US" dirty="0" err="1"/>
              <a:t>coef</a:t>
            </a:r>
            <a:r>
              <a:rPr lang="en-US" dirty="0"/>
              <a:t>=</a:t>
            </a:r>
            <a:r>
              <a:rPr lang="en-US" dirty="0" err="1"/>
              <a:t>ncol</a:t>
            </a:r>
            <a:r>
              <a:rPr lang="en-US" dirty="0"/>
              <a:t>(design), number=100, sort.by="p")</a:t>
            </a:r>
          </a:p>
          <a:p>
            <a:r>
              <a:rPr lang="en-US" dirty="0"/>
              <a:t>  </a:t>
            </a:r>
          </a:p>
          <a:p>
            <a:r>
              <a:rPr lang="en-US" dirty="0"/>
              <a:t>  return(</a:t>
            </a:r>
          </a:p>
          <a:p>
            <a:r>
              <a:rPr lang="en-US" dirty="0"/>
              <a:t>    list(</a:t>
            </a:r>
          </a:p>
          <a:p>
            <a:r>
              <a:rPr lang="en-US" dirty="0"/>
              <a:t>      </a:t>
            </a:r>
            <a:r>
              <a:rPr lang="en-US" dirty="0" err="1"/>
              <a:t>voomObj</a:t>
            </a:r>
            <a:r>
              <a:rPr lang="en-US" dirty="0"/>
              <a:t>=v, # normalized data</a:t>
            </a:r>
          </a:p>
          <a:p>
            <a:r>
              <a:rPr lang="en-US" dirty="0"/>
              <a:t>      fit=fit, # fitted model and statistics</a:t>
            </a:r>
          </a:p>
          <a:p>
            <a:r>
              <a:rPr lang="en-US" dirty="0"/>
              <a:t>      </a:t>
            </a:r>
            <a:r>
              <a:rPr lang="en-US" dirty="0" err="1"/>
              <a:t>topGenes</a:t>
            </a:r>
            <a:r>
              <a:rPr lang="en-US" dirty="0"/>
              <a:t>=</a:t>
            </a:r>
            <a:r>
              <a:rPr lang="en-US" dirty="0" err="1"/>
              <a:t>topGenes</a:t>
            </a:r>
            <a:r>
              <a:rPr lang="en-US" dirty="0"/>
              <a:t> # the 100 most differentially expressed genes</a:t>
            </a:r>
          </a:p>
          <a:p>
            <a:r>
              <a:rPr lang="en-US" dirty="0"/>
              <a:t>    )</a:t>
            </a:r>
          </a:p>
          <a:p>
            <a:r>
              <a:rPr lang="en-US" dirty="0"/>
              <a:t>  )</a:t>
            </a:r>
          </a:p>
          <a:p>
            <a:r>
              <a:rPr lang="en-US" dirty="0"/>
              <a:t>}</a:t>
            </a:r>
          </a:p>
          <a:p>
            <a:r>
              <a:rPr lang="en-US" dirty="0"/>
              <a:t>###########################################################################</a:t>
            </a:r>
          </a:p>
          <a:p>
            <a:r>
              <a:rPr lang="en-US" dirty="0" err="1"/>
              <a:t>limma_res</a:t>
            </a:r>
            <a:r>
              <a:rPr lang="en-US" dirty="0"/>
              <a:t> = </a:t>
            </a:r>
            <a:r>
              <a:rPr lang="en-US" dirty="0" err="1"/>
              <a:t>limma_pipeline</a:t>
            </a:r>
            <a:r>
              <a:rPr lang="en-US" dirty="0"/>
              <a:t>(</a:t>
            </a:r>
          </a:p>
          <a:p>
            <a:r>
              <a:rPr lang="en-US" dirty="0"/>
              <a:t>  </a:t>
            </a:r>
            <a:r>
              <a:rPr lang="en-US" dirty="0" err="1"/>
              <a:t>tcga_data</a:t>
            </a:r>
            <a:r>
              <a:rPr lang="en-US" dirty="0"/>
              <a:t>=</a:t>
            </a:r>
            <a:r>
              <a:rPr lang="en-US" dirty="0" err="1"/>
              <a:t>tcga_data</a:t>
            </a:r>
            <a:r>
              <a:rPr lang="en-US" dirty="0"/>
              <a:t>,</a:t>
            </a:r>
          </a:p>
          <a:p>
            <a:r>
              <a:rPr lang="en-US" dirty="0"/>
              <a:t>  </a:t>
            </a:r>
            <a:r>
              <a:rPr lang="en-US" dirty="0" err="1"/>
              <a:t>condition_variable</a:t>
            </a:r>
            <a:r>
              <a:rPr lang="en-US" dirty="0"/>
              <a:t>="definition",</a:t>
            </a:r>
          </a:p>
          <a:p>
            <a:r>
              <a:rPr lang="en-US" dirty="0"/>
              <a:t>  </a:t>
            </a:r>
            <a:r>
              <a:rPr lang="en-US" dirty="0" err="1"/>
              <a:t>reference_group</a:t>
            </a:r>
            <a:r>
              <a:rPr lang="en-US" dirty="0"/>
              <a:t>="Solid Tissue Normal"</a:t>
            </a:r>
          </a:p>
          <a:p>
            <a:r>
              <a:rPr lang="en-US" dirty="0"/>
              <a:t>)</a:t>
            </a:r>
          </a:p>
          <a:p>
            <a:r>
              <a:rPr lang="en-US" dirty="0"/>
              <a:t>########################################################################</a:t>
            </a:r>
          </a:p>
          <a:p>
            <a:r>
              <a:rPr lang="en-US" dirty="0"/>
              <a:t># Save The File </a:t>
            </a:r>
          </a:p>
          <a:p>
            <a:r>
              <a:rPr lang="en-US" dirty="0" err="1"/>
              <a:t>saveRDS</a:t>
            </a:r>
            <a:r>
              <a:rPr lang="en-US" dirty="0"/>
              <a:t>(object = </a:t>
            </a:r>
            <a:r>
              <a:rPr lang="en-US" dirty="0" err="1"/>
              <a:t>limma_res</a:t>
            </a:r>
            <a:r>
              <a:rPr lang="en-US" dirty="0"/>
              <a:t>,</a:t>
            </a:r>
          </a:p>
          <a:p>
            <a:r>
              <a:rPr lang="en-US" dirty="0"/>
              <a:t>        file = "</a:t>
            </a:r>
            <a:r>
              <a:rPr lang="en-US" dirty="0" err="1"/>
              <a:t>limma_res.RDS</a:t>
            </a:r>
            <a:r>
              <a:rPr lang="en-US" dirty="0"/>
              <a:t>",</a:t>
            </a:r>
          </a:p>
          <a:p>
            <a:r>
              <a:rPr lang="en-US" dirty="0"/>
              <a:t>        compress = FALSE)</a:t>
            </a:r>
          </a:p>
          <a:p>
            <a:r>
              <a:rPr lang="en-US" dirty="0"/>
              <a:t>#############################</a:t>
            </a:r>
          </a:p>
          <a:p>
            <a:r>
              <a:rPr lang="en-US" dirty="0" err="1"/>
              <a:t>gender_limma_res</a:t>
            </a:r>
            <a:r>
              <a:rPr lang="en-US" dirty="0"/>
              <a:t> = </a:t>
            </a:r>
            <a:r>
              <a:rPr lang="en-US" dirty="0" err="1"/>
              <a:t>limma_pipeline</a:t>
            </a:r>
            <a:r>
              <a:rPr lang="en-US" dirty="0"/>
              <a:t>(</a:t>
            </a:r>
          </a:p>
          <a:p>
            <a:r>
              <a:rPr lang="en-US" dirty="0"/>
              <a:t>  </a:t>
            </a:r>
            <a:r>
              <a:rPr lang="en-US" dirty="0" err="1"/>
              <a:t>tcga_data</a:t>
            </a:r>
            <a:r>
              <a:rPr lang="en-US" dirty="0"/>
              <a:t>=</a:t>
            </a:r>
            <a:r>
              <a:rPr lang="en-US" dirty="0" err="1"/>
              <a:t>tcga_data</a:t>
            </a:r>
            <a:r>
              <a:rPr lang="en-US" dirty="0"/>
              <a:t>,</a:t>
            </a:r>
          </a:p>
          <a:p>
            <a:r>
              <a:rPr lang="en-US" dirty="0"/>
              <a:t>  </a:t>
            </a:r>
            <a:r>
              <a:rPr lang="en-US" dirty="0" err="1"/>
              <a:t>condition_variable</a:t>
            </a:r>
            <a:r>
              <a:rPr lang="en-US" dirty="0"/>
              <a:t>="gender",</a:t>
            </a:r>
          </a:p>
          <a:p>
            <a:r>
              <a:rPr lang="en-US" dirty="0"/>
              <a:t>  </a:t>
            </a:r>
            <a:r>
              <a:rPr lang="en-US" dirty="0" err="1"/>
              <a:t>reference_group</a:t>
            </a:r>
            <a:r>
              <a:rPr lang="en-US" dirty="0"/>
              <a:t>="female"</a:t>
            </a:r>
          </a:p>
          <a:p>
            <a:r>
              <a:rPr lang="en-US" dirty="0"/>
              <a:t>)</a:t>
            </a:r>
          </a:p>
          <a:p>
            <a:endParaRPr lang="en-US" dirty="0"/>
          </a:p>
          <a:p>
            <a:r>
              <a:rPr lang="en-US" dirty="0"/>
              <a:t>#####################################################</a:t>
            </a:r>
          </a:p>
          <a:p>
            <a:r>
              <a:rPr lang="en-US" dirty="0" err="1"/>
              <a:t>plot_PCA</a:t>
            </a:r>
            <a:r>
              <a:rPr lang="en-US" dirty="0"/>
              <a:t> = function(</a:t>
            </a:r>
            <a:r>
              <a:rPr lang="en-US" dirty="0" err="1"/>
              <a:t>voomObj</a:t>
            </a:r>
            <a:r>
              <a:rPr lang="en-US" dirty="0"/>
              <a:t>, </a:t>
            </a:r>
            <a:r>
              <a:rPr lang="en-US" dirty="0" err="1"/>
              <a:t>condition_variable</a:t>
            </a:r>
            <a:r>
              <a:rPr lang="en-US" dirty="0"/>
              <a:t>){</a:t>
            </a:r>
          </a:p>
          <a:p>
            <a:r>
              <a:rPr lang="en-US" dirty="0"/>
              <a:t>  group = factor(</a:t>
            </a:r>
            <a:r>
              <a:rPr lang="en-US" dirty="0" err="1"/>
              <a:t>voomObj$targets</a:t>
            </a:r>
            <a:r>
              <a:rPr lang="en-US" dirty="0"/>
              <a:t>[, </a:t>
            </a:r>
            <a:r>
              <a:rPr lang="en-US" dirty="0" err="1"/>
              <a:t>condition_variable</a:t>
            </a:r>
            <a:r>
              <a:rPr lang="en-US" dirty="0"/>
              <a:t>])</a:t>
            </a:r>
          </a:p>
          <a:p>
            <a:r>
              <a:rPr lang="en-US" dirty="0"/>
              <a:t>  </a:t>
            </a:r>
            <a:r>
              <a:rPr lang="en-US" dirty="0" err="1"/>
              <a:t>pca</a:t>
            </a:r>
            <a:r>
              <a:rPr lang="en-US" dirty="0"/>
              <a:t> = </a:t>
            </a:r>
            <a:r>
              <a:rPr lang="en-US" dirty="0" err="1"/>
              <a:t>prcomp</a:t>
            </a:r>
            <a:r>
              <a:rPr lang="en-US" dirty="0"/>
              <a:t>(t(</a:t>
            </a:r>
            <a:r>
              <a:rPr lang="en-US" dirty="0" err="1"/>
              <a:t>voomObj$E</a:t>
            </a:r>
            <a:r>
              <a:rPr lang="en-US" dirty="0"/>
              <a:t>))</a:t>
            </a:r>
          </a:p>
          <a:p>
            <a:r>
              <a:rPr lang="en-US" dirty="0"/>
              <a:t>  # Take PC1 and PC2 for the plot</a:t>
            </a:r>
          </a:p>
          <a:p>
            <a:r>
              <a:rPr lang="en-US" dirty="0"/>
              <a:t>  plot(</a:t>
            </a:r>
            <a:r>
              <a:rPr lang="en-US" dirty="0" err="1"/>
              <a:t>pca$x</a:t>
            </a:r>
            <a:r>
              <a:rPr lang="en-US" dirty="0"/>
              <a:t>[,1:2],col=group, </a:t>
            </a:r>
            <a:r>
              <a:rPr lang="en-US" dirty="0" err="1"/>
              <a:t>pch</a:t>
            </a:r>
            <a:r>
              <a:rPr lang="en-US" dirty="0"/>
              <a:t>=19)</a:t>
            </a:r>
          </a:p>
          <a:p>
            <a:r>
              <a:rPr lang="en-US" dirty="0"/>
              <a:t>  # include a legend for points</a:t>
            </a:r>
          </a:p>
          <a:p>
            <a:r>
              <a:rPr lang="en-US" dirty="0"/>
              <a:t>  legend("</a:t>
            </a:r>
            <a:r>
              <a:rPr lang="en-US" dirty="0" err="1"/>
              <a:t>topright</a:t>
            </a:r>
            <a:r>
              <a:rPr lang="en-US" dirty="0"/>
              <a:t>", inset=.01, levels(group), </a:t>
            </a:r>
            <a:r>
              <a:rPr lang="en-US" dirty="0" err="1"/>
              <a:t>pch</a:t>
            </a:r>
            <a:r>
              <a:rPr lang="en-US" dirty="0"/>
              <a:t>=19, col=1:length(levels(group)))</a:t>
            </a:r>
          </a:p>
          <a:p>
            <a:r>
              <a:rPr lang="en-US" dirty="0"/>
              <a:t>  return(</a:t>
            </a:r>
            <a:r>
              <a:rPr lang="en-US" dirty="0" err="1"/>
              <a:t>pca</a:t>
            </a:r>
            <a:r>
              <a:rPr lang="en-US" dirty="0"/>
              <a:t>)</a:t>
            </a:r>
          </a:p>
          <a:p>
            <a:r>
              <a:rPr lang="en-US" dirty="0"/>
              <a:t>}</a:t>
            </a:r>
          </a:p>
          <a:p>
            <a:r>
              <a:rPr lang="en-US" dirty="0" err="1"/>
              <a:t>res_pca</a:t>
            </a:r>
            <a:r>
              <a:rPr lang="en-US" dirty="0"/>
              <a:t> = </a:t>
            </a:r>
            <a:r>
              <a:rPr lang="en-US" dirty="0" err="1"/>
              <a:t>plot_PCA</a:t>
            </a:r>
            <a:r>
              <a:rPr lang="en-US" dirty="0"/>
              <a:t>(</a:t>
            </a:r>
            <a:r>
              <a:rPr lang="en-US" dirty="0" err="1"/>
              <a:t>limma_res$voomObj</a:t>
            </a:r>
            <a:r>
              <a:rPr lang="en-US" dirty="0"/>
              <a:t>, "definition")</a:t>
            </a:r>
          </a:p>
          <a:p>
            <a:r>
              <a:rPr lang="en-US" dirty="0"/>
              <a:t>#############################################################################</a:t>
            </a:r>
          </a:p>
          <a:p>
            <a:r>
              <a:rPr lang="en-US" dirty="0"/>
              <a:t># Transpose and make it into a matrix object</a:t>
            </a:r>
          </a:p>
          <a:p>
            <a:r>
              <a:rPr lang="en-US" dirty="0" err="1"/>
              <a:t>d_mat</a:t>
            </a:r>
            <a:r>
              <a:rPr lang="en-US" dirty="0"/>
              <a:t> = </a:t>
            </a:r>
            <a:r>
              <a:rPr lang="en-US" dirty="0" err="1"/>
              <a:t>as.matrix</a:t>
            </a:r>
            <a:r>
              <a:rPr lang="en-US" dirty="0"/>
              <a:t>(t(</a:t>
            </a:r>
            <a:r>
              <a:rPr lang="en-US" dirty="0" err="1"/>
              <a:t>limma_res$voomObj$E</a:t>
            </a:r>
            <a:r>
              <a:rPr lang="en-US" dirty="0"/>
              <a:t>))</a:t>
            </a:r>
          </a:p>
          <a:p>
            <a:endParaRPr lang="en-US" dirty="0"/>
          </a:p>
          <a:p>
            <a:r>
              <a:rPr lang="en-US" dirty="0"/>
              <a:t># As before, we want this to be a factor</a:t>
            </a:r>
          </a:p>
          <a:p>
            <a:r>
              <a:rPr lang="en-US" dirty="0" err="1"/>
              <a:t>d_resp</a:t>
            </a:r>
            <a:r>
              <a:rPr lang="en-US" dirty="0"/>
              <a:t> = </a:t>
            </a:r>
            <a:r>
              <a:rPr lang="en-US" dirty="0" err="1"/>
              <a:t>as.factor</a:t>
            </a:r>
            <a:r>
              <a:rPr lang="en-US" dirty="0"/>
              <a:t>(</a:t>
            </a:r>
            <a:r>
              <a:rPr lang="en-US" dirty="0" err="1"/>
              <a:t>limma_res$voomObj$targets$definition</a:t>
            </a:r>
            <a:r>
              <a:rPr lang="en-US" dirty="0"/>
              <a:t>)</a:t>
            </a:r>
          </a:p>
          <a:p>
            <a:endParaRPr lang="en-US" dirty="0"/>
          </a:p>
          <a:p>
            <a:r>
              <a:rPr lang="en-US" dirty="0"/>
              <a:t># Divide data into training and testing set</a:t>
            </a:r>
          </a:p>
          <a:p>
            <a:endParaRPr lang="en-US" dirty="0"/>
          </a:p>
          <a:p>
            <a:r>
              <a:rPr lang="en-US" dirty="0"/>
              <a:t># Set (random-number-generator) seed so that results are consistent between runs</a:t>
            </a:r>
          </a:p>
          <a:p>
            <a:r>
              <a:rPr lang="en-US" dirty="0" err="1"/>
              <a:t>set.seed</a:t>
            </a:r>
            <a:r>
              <a:rPr lang="en-US" dirty="0"/>
              <a:t>(42)</a:t>
            </a:r>
          </a:p>
          <a:p>
            <a:r>
              <a:rPr lang="en-US" dirty="0" err="1"/>
              <a:t>train_ids</a:t>
            </a:r>
            <a:r>
              <a:rPr lang="en-US" dirty="0"/>
              <a:t> = </a:t>
            </a:r>
            <a:r>
              <a:rPr lang="en-US" dirty="0" err="1"/>
              <a:t>createDataPartition</a:t>
            </a:r>
            <a:r>
              <a:rPr lang="en-US" dirty="0"/>
              <a:t>(</a:t>
            </a:r>
            <a:r>
              <a:rPr lang="en-US" dirty="0" err="1"/>
              <a:t>d_resp</a:t>
            </a:r>
            <a:r>
              <a:rPr lang="en-US" dirty="0"/>
              <a:t>, p=0.75, list=FALSE)</a:t>
            </a:r>
          </a:p>
          <a:p>
            <a:endParaRPr lang="en-US" dirty="0"/>
          </a:p>
          <a:p>
            <a:r>
              <a:rPr lang="en-US" dirty="0" err="1"/>
              <a:t>x_train</a:t>
            </a:r>
            <a:r>
              <a:rPr lang="en-US" dirty="0"/>
              <a:t> = </a:t>
            </a:r>
            <a:r>
              <a:rPr lang="en-US" dirty="0" err="1"/>
              <a:t>d_mat</a:t>
            </a:r>
            <a:r>
              <a:rPr lang="en-US" dirty="0"/>
              <a:t>[</a:t>
            </a:r>
            <a:r>
              <a:rPr lang="en-US" dirty="0" err="1"/>
              <a:t>train_ids</a:t>
            </a:r>
            <a:r>
              <a:rPr lang="en-US" dirty="0"/>
              <a:t>, ]</a:t>
            </a:r>
          </a:p>
          <a:p>
            <a:r>
              <a:rPr lang="en-US" dirty="0" err="1"/>
              <a:t>x_test</a:t>
            </a:r>
            <a:r>
              <a:rPr lang="en-US" dirty="0"/>
              <a:t>  = </a:t>
            </a:r>
            <a:r>
              <a:rPr lang="en-US" dirty="0" err="1"/>
              <a:t>d_mat</a:t>
            </a:r>
            <a:r>
              <a:rPr lang="en-US" dirty="0"/>
              <a:t>[-</a:t>
            </a:r>
            <a:r>
              <a:rPr lang="en-US" dirty="0" err="1"/>
              <a:t>train_ids</a:t>
            </a:r>
            <a:r>
              <a:rPr lang="en-US" dirty="0"/>
              <a:t>, ]</a:t>
            </a:r>
          </a:p>
          <a:p>
            <a:endParaRPr lang="en-US" dirty="0"/>
          </a:p>
          <a:p>
            <a:r>
              <a:rPr lang="en-US" dirty="0" err="1"/>
              <a:t>y_train</a:t>
            </a:r>
            <a:r>
              <a:rPr lang="en-US" dirty="0"/>
              <a:t> = </a:t>
            </a:r>
            <a:r>
              <a:rPr lang="en-US" dirty="0" err="1"/>
              <a:t>d_resp</a:t>
            </a:r>
            <a:r>
              <a:rPr lang="en-US" dirty="0"/>
              <a:t>[</a:t>
            </a:r>
            <a:r>
              <a:rPr lang="en-US" dirty="0" err="1"/>
              <a:t>train_ids</a:t>
            </a:r>
            <a:r>
              <a:rPr lang="en-US" dirty="0"/>
              <a:t>]</a:t>
            </a:r>
          </a:p>
          <a:p>
            <a:r>
              <a:rPr lang="en-US" dirty="0" err="1"/>
              <a:t>y_test</a:t>
            </a:r>
            <a:r>
              <a:rPr lang="en-US" dirty="0"/>
              <a:t>  = </a:t>
            </a:r>
            <a:r>
              <a:rPr lang="en-US" dirty="0" err="1"/>
              <a:t>d_resp</a:t>
            </a:r>
            <a:r>
              <a:rPr lang="en-US" dirty="0"/>
              <a:t>[-</a:t>
            </a:r>
            <a:r>
              <a:rPr lang="en-US" dirty="0" err="1"/>
              <a:t>train_ids</a:t>
            </a:r>
            <a:r>
              <a:rPr lang="en-US" dirty="0"/>
              <a:t>]</a:t>
            </a:r>
          </a:p>
          <a:p>
            <a:r>
              <a:rPr lang="en-US" dirty="0"/>
              <a:t>x = </a:t>
            </a:r>
            <a:r>
              <a:rPr lang="en-US" dirty="0" err="1"/>
              <a:t>x_train</a:t>
            </a:r>
            <a:endParaRPr lang="en-US" dirty="0"/>
          </a:p>
          <a:p>
            <a:r>
              <a:rPr lang="en-US" dirty="0"/>
              <a:t>y = </a:t>
            </a:r>
            <a:r>
              <a:rPr lang="en-US" dirty="0" err="1"/>
              <a:t>y_train</a:t>
            </a:r>
            <a:endParaRPr lang="en-US" dirty="0"/>
          </a:p>
          <a:p>
            <a:r>
              <a:rPr lang="en-US" dirty="0"/>
              <a:t>res = </a:t>
            </a:r>
            <a:r>
              <a:rPr lang="en-US" dirty="0" err="1"/>
              <a:t>cv.glmnet</a:t>
            </a:r>
            <a:r>
              <a:rPr lang="en-US" dirty="0"/>
              <a:t>(</a:t>
            </a:r>
          </a:p>
          <a:p>
            <a:r>
              <a:rPr lang="en-US" dirty="0"/>
              <a:t>  x,</a:t>
            </a:r>
          </a:p>
          <a:p>
            <a:r>
              <a:rPr lang="en-US" dirty="0"/>
              <a:t>  y ,</a:t>
            </a:r>
          </a:p>
          <a:p>
            <a:r>
              <a:rPr lang="en-US" dirty="0"/>
              <a:t>  alpha = 0.5,</a:t>
            </a:r>
          </a:p>
          <a:p>
            <a:r>
              <a:rPr lang="en-US" dirty="0"/>
              <a:t>  family="binomial"</a:t>
            </a:r>
          </a:p>
          <a:p>
            <a:r>
              <a:rPr lang="en-US" dirty="0"/>
              <a:t>)</a:t>
            </a:r>
          </a:p>
          <a:p>
            <a:endParaRPr lang="en-US" dirty="0"/>
          </a:p>
          <a:p>
            <a:r>
              <a:rPr lang="en-US" dirty="0" err="1"/>
              <a:t>y_pred</a:t>
            </a:r>
            <a:r>
              <a:rPr lang="en-US" dirty="0"/>
              <a:t> = predict(res, </a:t>
            </a:r>
            <a:r>
              <a:rPr lang="en-US" dirty="0" err="1"/>
              <a:t>newx</a:t>
            </a:r>
            <a:r>
              <a:rPr lang="en-US" dirty="0"/>
              <a:t>=</a:t>
            </a:r>
            <a:r>
              <a:rPr lang="en-US" dirty="0" err="1"/>
              <a:t>x_test</a:t>
            </a:r>
            <a:r>
              <a:rPr lang="en-US" dirty="0"/>
              <a:t>, type="class", s="</a:t>
            </a:r>
            <a:r>
              <a:rPr lang="en-US" dirty="0" err="1"/>
              <a:t>lambda.min</a:t>
            </a:r>
            <a:r>
              <a:rPr lang="en-US" dirty="0"/>
              <a:t>")</a:t>
            </a:r>
          </a:p>
          <a:p>
            <a:endParaRPr lang="en-US" dirty="0"/>
          </a:p>
          <a:p>
            <a:r>
              <a:rPr lang="en-US" dirty="0" err="1"/>
              <a:t>confusion_matrix</a:t>
            </a:r>
            <a:r>
              <a:rPr lang="en-US" dirty="0"/>
              <a:t> = table(</a:t>
            </a:r>
            <a:r>
              <a:rPr lang="en-US" dirty="0" err="1"/>
              <a:t>y_pred</a:t>
            </a:r>
            <a:r>
              <a:rPr lang="en-US" dirty="0"/>
              <a:t>, </a:t>
            </a:r>
            <a:r>
              <a:rPr lang="en-US" dirty="0" err="1"/>
              <a:t>y_test</a:t>
            </a:r>
            <a:r>
              <a:rPr lang="en-US" dirty="0"/>
              <a:t>)</a:t>
            </a:r>
          </a:p>
          <a:p>
            <a:endParaRPr lang="en-US" dirty="0"/>
          </a:p>
          <a:p>
            <a:r>
              <a:rPr lang="en-US" dirty="0"/>
              <a:t># Evaluation statistics</a:t>
            </a:r>
          </a:p>
          <a:p>
            <a:r>
              <a:rPr lang="en-US" dirty="0"/>
              <a:t>print(</a:t>
            </a:r>
            <a:r>
              <a:rPr lang="en-US" dirty="0" err="1"/>
              <a:t>confusion_matrix</a:t>
            </a:r>
            <a:r>
              <a:rPr lang="en-US" dirty="0"/>
              <a:t>)</a:t>
            </a:r>
          </a:p>
          <a:p>
            <a:endParaRPr lang="en-US" dirty="0"/>
          </a:p>
          <a:p>
            <a:r>
              <a:rPr lang="en-US" dirty="0"/>
              <a:t>print(paste0("Sensitivity: ",sensitivity(</a:t>
            </a:r>
            <a:r>
              <a:rPr lang="en-US" dirty="0" err="1"/>
              <a:t>confusion_matrix</a:t>
            </a:r>
            <a:r>
              <a:rPr lang="en-US" dirty="0"/>
              <a:t>)))</a:t>
            </a:r>
          </a:p>
          <a:p>
            <a:r>
              <a:rPr lang="en-US" dirty="0"/>
              <a:t>print(paste0("Specificity: ",specificity(</a:t>
            </a:r>
            <a:r>
              <a:rPr lang="en-US" dirty="0" err="1"/>
              <a:t>confusion_matrix</a:t>
            </a:r>
            <a:r>
              <a:rPr lang="en-US" dirty="0"/>
              <a:t>)))</a:t>
            </a:r>
          </a:p>
          <a:p>
            <a:r>
              <a:rPr lang="en-US" dirty="0"/>
              <a:t>print(paste0("Precision: ",precision(</a:t>
            </a:r>
            <a:r>
              <a:rPr lang="en-US" dirty="0" err="1"/>
              <a:t>confusion_matrix</a:t>
            </a:r>
            <a:r>
              <a:rPr lang="en-US" dirty="0"/>
              <a:t>)))</a:t>
            </a:r>
          </a:p>
          <a:p>
            <a:endParaRPr lang="en-US" dirty="0"/>
          </a:p>
          <a:p>
            <a:r>
              <a:rPr lang="en-US" dirty="0" err="1"/>
              <a:t>res_coef</a:t>
            </a:r>
            <a:r>
              <a:rPr lang="en-US" dirty="0"/>
              <a:t> = </a:t>
            </a:r>
            <a:r>
              <a:rPr lang="en-US" dirty="0" err="1"/>
              <a:t>coef</a:t>
            </a:r>
            <a:r>
              <a:rPr lang="en-US" dirty="0"/>
              <a:t>(res, s="</a:t>
            </a:r>
            <a:r>
              <a:rPr lang="en-US" dirty="0" err="1"/>
              <a:t>lambda.min</a:t>
            </a:r>
            <a:r>
              <a:rPr lang="en-US" dirty="0"/>
              <a:t>") # the "</a:t>
            </a:r>
            <a:r>
              <a:rPr lang="en-US" dirty="0" err="1"/>
              <a:t>coef</a:t>
            </a:r>
            <a:r>
              <a:rPr lang="en-US" dirty="0"/>
              <a:t>" function returns a sparse matrix</a:t>
            </a:r>
          </a:p>
          <a:p>
            <a:r>
              <a:rPr lang="en-US" dirty="0"/>
              <a:t>dim(res_</a:t>
            </a:r>
            <a:r>
              <a:rPr lang="en-US" dirty="0" err="1"/>
              <a:t>coef</a:t>
            </a:r>
            <a:r>
              <a:rPr lang="en-US" dirty="0"/>
              <a:t>$`Primary solid Tumor`)</a:t>
            </a:r>
          </a:p>
          <a:p>
            <a:r>
              <a:rPr lang="en-US" dirty="0"/>
              <a:t>head(</a:t>
            </a:r>
            <a:r>
              <a:rPr lang="en-US" dirty="0" err="1"/>
              <a:t>res_coef</a:t>
            </a:r>
            <a:r>
              <a:rPr lang="en-US" dirty="0"/>
              <a:t>)</a:t>
            </a:r>
          </a:p>
          <a:p>
            <a:r>
              <a:rPr lang="en-US" dirty="0" err="1"/>
              <a:t>res_coef</a:t>
            </a:r>
            <a:r>
              <a:rPr lang="en-US" dirty="0"/>
              <a:t> = </a:t>
            </a:r>
            <a:r>
              <a:rPr lang="en-US" dirty="0" err="1"/>
              <a:t>res_coef</a:t>
            </a:r>
            <a:r>
              <a:rPr lang="en-US" dirty="0"/>
              <a:t>[</a:t>
            </a:r>
            <a:r>
              <a:rPr lang="en-US" dirty="0" err="1"/>
              <a:t>res_coef</a:t>
            </a:r>
            <a:r>
              <a:rPr lang="en-US" dirty="0"/>
              <a:t>[,1] != 0,]</a:t>
            </a:r>
          </a:p>
          <a:p>
            <a:r>
              <a:rPr lang="en-US" dirty="0"/>
              <a:t># note how performing this operation changed the type of the variable</a:t>
            </a:r>
          </a:p>
          <a:p>
            <a:r>
              <a:rPr lang="en-US" dirty="0"/>
              <a:t>head(</a:t>
            </a:r>
            <a:r>
              <a:rPr lang="en-US" dirty="0" err="1"/>
              <a:t>res_coef</a:t>
            </a:r>
            <a:r>
              <a:rPr lang="en-US" dirty="0"/>
              <a:t>)</a:t>
            </a:r>
          </a:p>
          <a:p>
            <a:endParaRPr lang="en-US" dirty="0"/>
          </a:p>
          <a:p>
            <a:r>
              <a:rPr lang="en-US" dirty="0" err="1"/>
              <a:t>res_coef</a:t>
            </a:r>
            <a:r>
              <a:rPr lang="en-US" dirty="0"/>
              <a:t> = </a:t>
            </a:r>
            <a:r>
              <a:rPr lang="en-US" dirty="0" err="1"/>
              <a:t>res_coef</a:t>
            </a:r>
            <a:r>
              <a:rPr lang="en-US" dirty="0"/>
              <a:t>[-1]</a:t>
            </a:r>
          </a:p>
          <a:p>
            <a:endParaRPr lang="en-US" dirty="0"/>
          </a:p>
          <a:p>
            <a:r>
              <a:rPr lang="en-US" dirty="0" err="1"/>
              <a:t>relevant_genes</a:t>
            </a:r>
            <a:r>
              <a:rPr lang="en-US" dirty="0"/>
              <a:t> = names(</a:t>
            </a:r>
            <a:r>
              <a:rPr lang="en-US" dirty="0" err="1"/>
              <a:t>res_coef</a:t>
            </a:r>
            <a:r>
              <a:rPr lang="en-US" dirty="0"/>
              <a:t>) # get names of the (non-zero) variables.</a:t>
            </a:r>
          </a:p>
          <a:p>
            <a:r>
              <a:rPr lang="en-US" dirty="0"/>
              <a:t>length(</a:t>
            </a:r>
            <a:r>
              <a:rPr lang="en-US" dirty="0" err="1"/>
              <a:t>relevant_genes</a:t>
            </a:r>
            <a:r>
              <a:rPr lang="en-US" dirty="0"/>
              <a:t>) # number of selected genes</a:t>
            </a:r>
          </a:p>
          <a:p>
            <a:r>
              <a:rPr lang="en-US" dirty="0"/>
              <a:t>head(</a:t>
            </a:r>
            <a:r>
              <a:rPr lang="en-US" dirty="0" err="1"/>
              <a:t>relevant_genes</a:t>
            </a:r>
            <a:r>
              <a:rPr lang="en-US" dirty="0"/>
              <a:t>)</a:t>
            </a:r>
          </a:p>
          <a:p>
            <a:endParaRPr lang="en-US" dirty="0"/>
          </a:p>
          <a:p>
            <a:r>
              <a:rPr lang="en-US" dirty="0"/>
              <a:t>head(</a:t>
            </a:r>
            <a:r>
              <a:rPr lang="en-US" dirty="0" err="1"/>
              <a:t>limma_res$voomObj$genes</a:t>
            </a:r>
            <a:r>
              <a:rPr lang="en-US" dirty="0"/>
              <a:t>)</a:t>
            </a:r>
          </a:p>
          <a:p>
            <a:endParaRPr lang="en-US" dirty="0"/>
          </a:p>
          <a:p>
            <a:r>
              <a:rPr lang="en-US" dirty="0" err="1"/>
              <a:t>relevant_gene_names</a:t>
            </a:r>
            <a:r>
              <a:rPr lang="en-US" dirty="0"/>
              <a:t> = </a:t>
            </a:r>
            <a:r>
              <a:rPr lang="en-US" dirty="0" err="1"/>
              <a:t>limma_res$voomObj$genes</a:t>
            </a:r>
            <a:r>
              <a:rPr lang="en-US" dirty="0"/>
              <a:t>[relevant_genes,"</a:t>
            </a:r>
            <a:r>
              <a:rPr lang="en-US" dirty="0" err="1"/>
              <a:t>external_gene_name</a:t>
            </a:r>
            <a:r>
              <a:rPr lang="en-US" dirty="0"/>
              <a:t>"]</a:t>
            </a:r>
          </a:p>
          <a:p>
            <a:endParaRPr lang="en-US" dirty="0"/>
          </a:p>
          <a:p>
            <a:r>
              <a:rPr lang="en-US" dirty="0"/>
              <a:t>head(</a:t>
            </a:r>
            <a:r>
              <a:rPr lang="en-US" dirty="0" err="1"/>
              <a:t>relevant_gene_names</a:t>
            </a:r>
            <a:r>
              <a:rPr lang="en-US" dirty="0"/>
              <a:t>) # few select genes (with readable names now)</a:t>
            </a:r>
          </a:p>
          <a:p>
            <a:endParaRPr lang="en-US" dirty="0"/>
          </a:p>
          <a:p>
            <a:r>
              <a:rPr lang="en-US" dirty="0"/>
              <a:t>print(intersect(</a:t>
            </a:r>
            <a:r>
              <a:rPr lang="en-US" dirty="0" err="1"/>
              <a:t>limma_res$topGenes$ensembl_gene_id</a:t>
            </a:r>
            <a:r>
              <a:rPr lang="en-US" dirty="0"/>
              <a:t>, </a:t>
            </a:r>
            <a:r>
              <a:rPr lang="en-US" dirty="0" err="1"/>
              <a:t>relevant_genes</a:t>
            </a:r>
            <a:r>
              <a:rPr lang="en-US" dirty="0"/>
              <a:t>))</a:t>
            </a:r>
          </a:p>
          <a:p>
            <a:endParaRPr lang="en-US" dirty="0"/>
          </a:p>
          <a:p>
            <a:r>
              <a:rPr lang="en-US" dirty="0"/>
              <a:t>########################################################################################</a:t>
            </a:r>
          </a:p>
          <a:p>
            <a:r>
              <a:rPr lang="en-US" dirty="0"/>
              <a:t># define the color palette for the plot</a:t>
            </a:r>
          </a:p>
          <a:p>
            <a:r>
              <a:rPr lang="en-US" dirty="0" err="1"/>
              <a:t>hmcol</a:t>
            </a:r>
            <a:r>
              <a:rPr lang="en-US" dirty="0"/>
              <a:t> = </a:t>
            </a:r>
            <a:r>
              <a:rPr lang="en-US" dirty="0" err="1"/>
              <a:t>colorRampPalette</a:t>
            </a:r>
            <a:r>
              <a:rPr lang="en-US" dirty="0"/>
              <a:t>(rev(</a:t>
            </a:r>
            <a:r>
              <a:rPr lang="en-US" dirty="0" err="1"/>
              <a:t>brewer.pal</a:t>
            </a:r>
            <a:r>
              <a:rPr lang="en-US" dirty="0"/>
              <a:t>(9, "</a:t>
            </a:r>
            <a:r>
              <a:rPr lang="en-US" dirty="0" err="1"/>
              <a:t>RdBu</a:t>
            </a:r>
            <a:r>
              <a:rPr lang="en-US" dirty="0"/>
              <a:t>")))(256)</a:t>
            </a:r>
          </a:p>
          <a:p>
            <a:endParaRPr lang="en-US" dirty="0"/>
          </a:p>
          <a:p>
            <a:r>
              <a:rPr lang="en-US" dirty="0"/>
              <a:t># perform complete linkage clustering</a:t>
            </a:r>
          </a:p>
          <a:p>
            <a:r>
              <a:rPr lang="en-US" dirty="0" err="1"/>
              <a:t>clust</a:t>
            </a:r>
            <a:r>
              <a:rPr lang="en-US" dirty="0"/>
              <a:t> = function(x) </a:t>
            </a:r>
            <a:r>
              <a:rPr lang="en-US" dirty="0" err="1"/>
              <a:t>hclust</a:t>
            </a:r>
            <a:r>
              <a:rPr lang="en-US" dirty="0"/>
              <a:t>(x, method="complete")</a:t>
            </a:r>
          </a:p>
          <a:p>
            <a:r>
              <a:rPr lang="en-US" dirty="0"/>
              <a:t># use the inverse of correlation as distance.</a:t>
            </a:r>
          </a:p>
          <a:p>
            <a:r>
              <a:rPr lang="en-US" dirty="0" err="1"/>
              <a:t>dist</a:t>
            </a:r>
            <a:r>
              <a:rPr lang="en-US" dirty="0"/>
              <a:t> = function(x) </a:t>
            </a:r>
            <a:r>
              <a:rPr lang="en-US" dirty="0" err="1"/>
              <a:t>as.dist</a:t>
            </a:r>
            <a:r>
              <a:rPr lang="en-US" dirty="0"/>
              <a:t>((1-cor(t(x)))/2)</a:t>
            </a:r>
          </a:p>
          <a:p>
            <a:endParaRPr lang="en-US" dirty="0"/>
          </a:p>
          <a:p>
            <a:r>
              <a:rPr lang="en-US" dirty="0"/>
              <a:t># Show green color for genes that also show up in DE analysis</a:t>
            </a:r>
          </a:p>
          <a:p>
            <a:r>
              <a:rPr lang="en-US" dirty="0" err="1"/>
              <a:t>colorLimmaGenes</a:t>
            </a:r>
            <a:r>
              <a:rPr lang="en-US" dirty="0"/>
              <a:t> = </a:t>
            </a:r>
            <a:r>
              <a:rPr lang="en-US" dirty="0" err="1"/>
              <a:t>ifelse</a:t>
            </a:r>
            <a:r>
              <a:rPr lang="en-US" dirty="0"/>
              <a:t>(</a:t>
            </a:r>
          </a:p>
          <a:p>
            <a:r>
              <a:rPr lang="en-US" dirty="0"/>
              <a:t>  # Given a vector of </a:t>
            </a:r>
            <a:r>
              <a:rPr lang="en-US" dirty="0" err="1"/>
              <a:t>boolean</a:t>
            </a:r>
            <a:r>
              <a:rPr lang="en-US" dirty="0"/>
              <a:t> values</a:t>
            </a:r>
          </a:p>
          <a:p>
            <a:r>
              <a:rPr lang="en-US" dirty="0"/>
              <a:t>  (</a:t>
            </a:r>
            <a:r>
              <a:rPr lang="en-US" dirty="0" err="1"/>
              <a:t>relevant_genes</a:t>
            </a:r>
            <a:r>
              <a:rPr lang="en-US" dirty="0"/>
              <a:t> %in% </a:t>
            </a:r>
            <a:r>
              <a:rPr lang="en-US" dirty="0" err="1"/>
              <a:t>limma_res$topGenes$ensembl_gene_id</a:t>
            </a:r>
            <a:r>
              <a:rPr lang="en-US" dirty="0"/>
              <a:t>),</a:t>
            </a:r>
          </a:p>
          <a:p>
            <a:r>
              <a:rPr lang="en-US" dirty="0"/>
              <a:t>  "green", # if true, return green for that value</a:t>
            </a:r>
          </a:p>
          <a:p>
            <a:r>
              <a:rPr lang="en-US" dirty="0"/>
              <a:t>  "white" # if false, return white for that value</a:t>
            </a:r>
          </a:p>
          <a:p>
            <a:r>
              <a:rPr lang="en-US" dirty="0"/>
              <a:t>)</a:t>
            </a:r>
          </a:p>
          <a:p>
            <a:endParaRPr lang="en-US" dirty="0"/>
          </a:p>
          <a:p>
            <a:r>
              <a:rPr lang="en-US" dirty="0"/>
              <a:t># As you've seen a good looking heatmap involves a lot of parameters</a:t>
            </a:r>
          </a:p>
          <a:p>
            <a:r>
              <a:rPr lang="en-US" dirty="0" err="1"/>
              <a:t>gene_heatmap</a:t>
            </a:r>
            <a:r>
              <a:rPr lang="en-US" dirty="0"/>
              <a:t> = heatmap.2(</a:t>
            </a:r>
          </a:p>
          <a:p>
            <a:r>
              <a:rPr lang="en-US" dirty="0"/>
              <a:t>  t(</a:t>
            </a:r>
            <a:r>
              <a:rPr lang="en-US" dirty="0" err="1"/>
              <a:t>d_mat</a:t>
            </a:r>
            <a:r>
              <a:rPr lang="en-US" dirty="0"/>
              <a:t>[,</a:t>
            </a:r>
            <a:r>
              <a:rPr lang="en-US" dirty="0" err="1"/>
              <a:t>relevant_genes</a:t>
            </a:r>
            <a:r>
              <a:rPr lang="en-US" dirty="0"/>
              <a:t>]),</a:t>
            </a:r>
          </a:p>
          <a:p>
            <a:r>
              <a:rPr lang="en-US" dirty="0"/>
              <a:t>  scale="row",          # scale the values for each gene (row)</a:t>
            </a:r>
          </a:p>
          <a:p>
            <a:r>
              <a:rPr lang="en-US" dirty="0"/>
              <a:t>  density.info="none",  # turns off density plot inside color legend</a:t>
            </a:r>
          </a:p>
          <a:p>
            <a:r>
              <a:rPr lang="en-US" dirty="0"/>
              <a:t>  trace="none",         # turns off trace lines inside the heat map</a:t>
            </a:r>
          </a:p>
          <a:p>
            <a:r>
              <a:rPr lang="en-US" dirty="0"/>
              <a:t>  col=</a:t>
            </a:r>
            <a:r>
              <a:rPr lang="en-US" dirty="0" err="1"/>
              <a:t>hmcol</a:t>
            </a:r>
            <a:r>
              <a:rPr lang="en-US" dirty="0"/>
              <a:t>,            # define the color map</a:t>
            </a:r>
          </a:p>
          <a:p>
            <a:r>
              <a:rPr lang="en-US" dirty="0"/>
              <a:t>  </a:t>
            </a:r>
            <a:r>
              <a:rPr lang="en-US" dirty="0" err="1"/>
              <a:t>labRow</a:t>
            </a:r>
            <a:r>
              <a:rPr lang="en-US" dirty="0"/>
              <a:t>=</a:t>
            </a:r>
            <a:r>
              <a:rPr lang="en-US" dirty="0" err="1"/>
              <a:t>relevant_gene_names</a:t>
            </a:r>
            <a:r>
              <a:rPr lang="en-US" dirty="0"/>
              <a:t>, # use gene names instead of </a:t>
            </a:r>
            <a:r>
              <a:rPr lang="en-US" dirty="0" err="1"/>
              <a:t>ensembl</a:t>
            </a:r>
            <a:r>
              <a:rPr lang="en-US" dirty="0"/>
              <a:t> annotation</a:t>
            </a:r>
          </a:p>
          <a:p>
            <a:r>
              <a:rPr lang="en-US" dirty="0"/>
              <a:t>  </a:t>
            </a:r>
            <a:r>
              <a:rPr lang="en-US" dirty="0" err="1"/>
              <a:t>RowSideColors</a:t>
            </a:r>
            <a:r>
              <a:rPr lang="en-US" dirty="0"/>
              <a:t>=</a:t>
            </a:r>
            <a:r>
              <a:rPr lang="en-US" dirty="0" err="1"/>
              <a:t>colorLimmaGenes</a:t>
            </a:r>
            <a:r>
              <a:rPr lang="en-US" dirty="0"/>
              <a:t>,</a:t>
            </a:r>
          </a:p>
          <a:p>
            <a:r>
              <a:rPr lang="en-US" dirty="0"/>
              <a:t>  </a:t>
            </a:r>
            <a:r>
              <a:rPr lang="en-US" dirty="0" err="1"/>
              <a:t>labCol</a:t>
            </a:r>
            <a:r>
              <a:rPr lang="en-US" dirty="0"/>
              <a:t>=FALSE,         # Not showing column labels</a:t>
            </a:r>
          </a:p>
          <a:p>
            <a:r>
              <a:rPr lang="en-US" dirty="0"/>
              <a:t>  </a:t>
            </a:r>
            <a:r>
              <a:rPr lang="en-US" dirty="0" err="1"/>
              <a:t>ColSideColors</a:t>
            </a:r>
            <a:r>
              <a:rPr lang="en-US" dirty="0"/>
              <a:t>=</a:t>
            </a:r>
            <a:r>
              <a:rPr lang="en-US" dirty="0" err="1"/>
              <a:t>as.character</a:t>
            </a:r>
            <a:r>
              <a:rPr lang="en-US" dirty="0"/>
              <a:t>(</a:t>
            </a:r>
            <a:r>
              <a:rPr lang="en-US" dirty="0" err="1"/>
              <a:t>as.numeric</a:t>
            </a:r>
            <a:r>
              <a:rPr lang="en-US" dirty="0"/>
              <a:t>(</a:t>
            </a:r>
            <a:r>
              <a:rPr lang="en-US" dirty="0" err="1"/>
              <a:t>d_resp</a:t>
            </a:r>
            <a:r>
              <a:rPr lang="en-US" dirty="0"/>
              <a:t>)), # Show colors for each response class</a:t>
            </a:r>
          </a:p>
          <a:p>
            <a:r>
              <a:rPr lang="en-US" dirty="0"/>
              <a:t>  dendrogram="both",    # Show dendrograms for both axis</a:t>
            </a:r>
          </a:p>
          <a:p>
            <a:r>
              <a:rPr lang="en-US" dirty="0"/>
              <a:t>  </a:t>
            </a:r>
            <a:r>
              <a:rPr lang="en-US" dirty="0" err="1"/>
              <a:t>hclust</a:t>
            </a:r>
            <a:r>
              <a:rPr lang="en-US" dirty="0"/>
              <a:t> = </a:t>
            </a:r>
            <a:r>
              <a:rPr lang="en-US" dirty="0" err="1"/>
              <a:t>clust</a:t>
            </a:r>
            <a:r>
              <a:rPr lang="en-US" dirty="0"/>
              <a:t>,       # Define hierarchical clustering method</a:t>
            </a:r>
          </a:p>
          <a:p>
            <a:r>
              <a:rPr lang="en-US" dirty="0"/>
              <a:t>  </a:t>
            </a:r>
            <a:r>
              <a:rPr lang="en-US" dirty="0" err="1"/>
              <a:t>distfun</a:t>
            </a:r>
            <a:r>
              <a:rPr lang="en-US" dirty="0"/>
              <a:t> = </a:t>
            </a:r>
            <a:r>
              <a:rPr lang="en-US" dirty="0" err="1"/>
              <a:t>dist</a:t>
            </a:r>
            <a:r>
              <a:rPr lang="en-US" dirty="0"/>
              <a:t>,       # Using correlation coefficient for distance function</a:t>
            </a:r>
          </a:p>
          <a:p>
            <a:r>
              <a:rPr lang="en-US" dirty="0"/>
              <a:t>  </a:t>
            </a:r>
            <a:r>
              <a:rPr lang="en-US" dirty="0" err="1"/>
              <a:t>cexRow</a:t>
            </a:r>
            <a:r>
              <a:rPr lang="en-US" dirty="0"/>
              <a:t>=.6,            # Resize row labels</a:t>
            </a:r>
          </a:p>
          <a:p>
            <a:r>
              <a:rPr lang="en-US" dirty="0"/>
              <a:t>  margins=c(1,5)        # Define margin spaces</a:t>
            </a:r>
          </a:p>
          <a:p>
            <a:r>
              <a:rPr lang="en-US" dirty="0"/>
              <a:t>)</a:t>
            </a:r>
          </a:p>
          <a:p>
            <a:r>
              <a:rPr lang="en-US" dirty="0"/>
              <a:t>##########################################################################</a:t>
            </a:r>
          </a:p>
          <a:p>
            <a:endParaRPr lang="en-US" dirty="0"/>
          </a:p>
          <a:p>
            <a:endParaRPr lang="en-US" dirty="0"/>
          </a:p>
          <a:p>
            <a:endParaRPr lang="en-US" dirty="0"/>
          </a:p>
          <a:p>
            <a:r>
              <a:rPr lang="en-US" dirty="0"/>
              <a:t># Using the same method as in Day-2, get the dendrogram from the heatmap</a:t>
            </a:r>
          </a:p>
          <a:p>
            <a:r>
              <a:rPr lang="en-US" dirty="0"/>
              <a:t># and cut it to get the 2 classes of genes</a:t>
            </a:r>
          </a:p>
          <a:p>
            <a:endParaRPr lang="en-US" dirty="0"/>
          </a:p>
          <a:p>
            <a:r>
              <a:rPr lang="en-US" dirty="0"/>
              <a:t># Extract the hierarchical cluster from heatmap to class "</a:t>
            </a:r>
            <a:r>
              <a:rPr lang="en-US" dirty="0" err="1"/>
              <a:t>hclust</a:t>
            </a:r>
            <a:r>
              <a:rPr lang="en-US" dirty="0"/>
              <a:t>"</a:t>
            </a:r>
          </a:p>
          <a:p>
            <a:r>
              <a:rPr lang="en-US" dirty="0" err="1"/>
              <a:t>hc</a:t>
            </a:r>
            <a:r>
              <a:rPr lang="en-US" dirty="0"/>
              <a:t> = </a:t>
            </a:r>
            <a:r>
              <a:rPr lang="en-US" dirty="0" err="1"/>
              <a:t>as.hclust</a:t>
            </a:r>
            <a:r>
              <a:rPr lang="en-US" dirty="0"/>
              <a:t>(</a:t>
            </a:r>
            <a:r>
              <a:rPr lang="en-US" dirty="0" err="1"/>
              <a:t>gene_heatmap$rowDendrogram</a:t>
            </a:r>
            <a:r>
              <a:rPr lang="en-US" dirty="0"/>
              <a:t>)</a:t>
            </a:r>
          </a:p>
          <a:p>
            <a:endParaRPr lang="en-US" dirty="0"/>
          </a:p>
          <a:p>
            <a:r>
              <a:rPr lang="en-US" dirty="0"/>
              <a:t># Cut the tree into 2 groups, up-regulated in tumor and up-regulated in control</a:t>
            </a:r>
          </a:p>
          <a:p>
            <a:r>
              <a:rPr lang="en-US" dirty="0"/>
              <a:t>clusters = </a:t>
            </a:r>
            <a:r>
              <a:rPr lang="en-US" dirty="0" err="1"/>
              <a:t>cutree</a:t>
            </a:r>
            <a:r>
              <a:rPr lang="en-US" dirty="0"/>
              <a:t>(</a:t>
            </a:r>
            <a:r>
              <a:rPr lang="en-US" dirty="0" err="1"/>
              <a:t>hc</a:t>
            </a:r>
            <a:r>
              <a:rPr lang="en-US" dirty="0"/>
              <a:t>, k=2)</a:t>
            </a:r>
          </a:p>
          <a:p>
            <a:r>
              <a:rPr lang="en-US" dirty="0"/>
              <a:t>table(clusters)</a:t>
            </a:r>
          </a:p>
          <a:p>
            <a:endParaRPr lang="en-US" dirty="0"/>
          </a:p>
          <a:p>
            <a:endParaRPr lang="en-US" dirty="0"/>
          </a:p>
          <a:p>
            <a:endParaRPr lang="en-US" dirty="0"/>
          </a:p>
          <a:p>
            <a:r>
              <a:rPr lang="en-US" dirty="0"/>
              <a:t># selecting just a few columns so that its easier to visualize the table</a:t>
            </a:r>
          </a:p>
          <a:p>
            <a:r>
              <a:rPr lang="en-US" dirty="0" err="1"/>
              <a:t>gprofiler_cols</a:t>
            </a:r>
            <a:r>
              <a:rPr lang="en-US" dirty="0"/>
              <a:t> = c("</a:t>
            </a:r>
            <a:r>
              <a:rPr lang="en-US" dirty="0" err="1"/>
              <a:t>significant","p.value","overlap.size","term.id","term.name</a:t>
            </a:r>
            <a:r>
              <a:rPr lang="en-US" dirty="0"/>
              <a:t>")</a:t>
            </a:r>
          </a:p>
          <a:p>
            <a:endParaRPr lang="en-US" dirty="0"/>
          </a:p>
          <a:p>
            <a:r>
              <a:rPr lang="en-US" dirty="0"/>
              <a:t># make sure the URL uses https</a:t>
            </a:r>
          </a:p>
          <a:p>
            <a:r>
              <a:rPr lang="en-US" dirty="0" err="1"/>
              <a:t>set_base_url</a:t>
            </a:r>
            <a:r>
              <a:rPr lang="en-US" dirty="0"/>
              <a:t>("https://biit.cs.ut.ee/</a:t>
            </a:r>
            <a:r>
              <a:rPr lang="en-US" dirty="0" err="1"/>
              <a:t>gprofiler</a:t>
            </a:r>
            <a:r>
              <a:rPr lang="en-US" dirty="0"/>
              <a:t>")</a:t>
            </a:r>
          </a:p>
          <a:p>
            <a:endParaRPr lang="en-US" dirty="0"/>
          </a:p>
          <a:p>
            <a:r>
              <a:rPr lang="en-US" dirty="0"/>
              <a:t># Group 1, up in tumor</a:t>
            </a:r>
          </a:p>
          <a:p>
            <a:r>
              <a:rPr lang="en-US" dirty="0" err="1"/>
              <a:t>gprofiler</a:t>
            </a:r>
            <a:r>
              <a:rPr lang="en-US" dirty="0"/>
              <a:t>(names(clusters[clusters %in% 1]))[, </a:t>
            </a:r>
            <a:r>
              <a:rPr lang="en-US" dirty="0" err="1"/>
              <a:t>gprofiler_cols</a:t>
            </a:r>
            <a:r>
              <a:rPr lang="en-US" dirty="0"/>
              <a:t>]</a:t>
            </a:r>
          </a:p>
          <a:p>
            <a:r>
              <a:rPr lang="en-US" dirty="0" err="1"/>
              <a:t>install.packages</a:t>
            </a:r>
            <a:r>
              <a:rPr lang="en-US" dirty="0"/>
              <a:t>("gprofiler2")</a:t>
            </a:r>
          </a:p>
          <a:p>
            <a:r>
              <a:rPr lang="en-US" dirty="0"/>
              <a:t>library("gprofiler2")</a:t>
            </a:r>
          </a:p>
          <a:p>
            <a:endParaRPr lang="en-US" dirty="0"/>
          </a:p>
          <a:p>
            <a:endParaRPr lang="en-US" dirty="0"/>
          </a:p>
          <a:p>
            <a:r>
              <a:rPr lang="en-US" dirty="0"/>
              <a:t>########################################################################################</a:t>
            </a:r>
          </a:p>
          <a:p>
            <a:endParaRPr lang="en-US" dirty="0"/>
          </a:p>
          <a:p>
            <a:endParaRPr lang="en-US" dirty="0"/>
          </a:p>
          <a:p>
            <a:r>
              <a:rPr lang="en-US" dirty="0"/>
              <a:t>library("TCGAbiolinks")</a:t>
            </a:r>
          </a:p>
          <a:p>
            <a:r>
              <a:rPr lang="en-US" dirty="0"/>
              <a:t>library("limma")</a:t>
            </a:r>
          </a:p>
          <a:p>
            <a:r>
              <a:rPr lang="en-US" dirty="0"/>
              <a:t>library("</a:t>
            </a:r>
            <a:r>
              <a:rPr lang="en-US" dirty="0" err="1"/>
              <a:t>edgeR</a:t>
            </a:r>
            <a:r>
              <a:rPr lang="en-US" dirty="0"/>
              <a:t>")</a:t>
            </a:r>
          </a:p>
          <a:p>
            <a:r>
              <a:rPr lang="en-US" dirty="0"/>
              <a:t>library("</a:t>
            </a:r>
            <a:r>
              <a:rPr lang="en-US" dirty="0" err="1"/>
              <a:t>glmnet</a:t>
            </a:r>
            <a:r>
              <a:rPr lang="en-US" dirty="0"/>
              <a:t>")</a:t>
            </a:r>
          </a:p>
          <a:p>
            <a:r>
              <a:rPr lang="en-US" dirty="0"/>
              <a:t>library("</a:t>
            </a:r>
            <a:r>
              <a:rPr lang="en-US" dirty="0" err="1"/>
              <a:t>factoextra</a:t>
            </a:r>
            <a:r>
              <a:rPr lang="en-US" dirty="0"/>
              <a:t>")</a:t>
            </a:r>
          </a:p>
          <a:p>
            <a:r>
              <a:rPr lang="en-US" dirty="0"/>
              <a:t>library("</a:t>
            </a:r>
            <a:r>
              <a:rPr lang="en-US" dirty="0" err="1"/>
              <a:t>FactoMineR</a:t>
            </a:r>
            <a:r>
              <a:rPr lang="en-US" dirty="0"/>
              <a:t>")</a:t>
            </a:r>
          </a:p>
          <a:p>
            <a:r>
              <a:rPr lang="en-US" dirty="0"/>
              <a:t>library("caret")</a:t>
            </a:r>
          </a:p>
          <a:p>
            <a:r>
              <a:rPr lang="en-US" dirty="0"/>
              <a:t>library("</a:t>
            </a:r>
            <a:r>
              <a:rPr lang="en-US" dirty="0" err="1"/>
              <a:t>SummarizedExperiment</a:t>
            </a:r>
            <a:r>
              <a:rPr lang="en-US" dirty="0"/>
              <a:t>")</a:t>
            </a:r>
          </a:p>
          <a:p>
            <a:r>
              <a:rPr lang="en-US" dirty="0"/>
              <a:t>library("</a:t>
            </a:r>
            <a:r>
              <a:rPr lang="en-US" dirty="0" err="1"/>
              <a:t>gplots</a:t>
            </a:r>
            <a:r>
              <a:rPr lang="en-US" dirty="0"/>
              <a:t>")</a:t>
            </a:r>
          </a:p>
          <a:p>
            <a:r>
              <a:rPr lang="en-US" dirty="0"/>
              <a:t>library("survival")</a:t>
            </a:r>
          </a:p>
          <a:p>
            <a:r>
              <a:rPr lang="en-US" dirty="0"/>
              <a:t>library("</a:t>
            </a:r>
            <a:r>
              <a:rPr lang="en-US" dirty="0" err="1"/>
              <a:t>survminer</a:t>
            </a:r>
            <a:r>
              <a:rPr lang="en-US" dirty="0"/>
              <a:t>")</a:t>
            </a:r>
          </a:p>
          <a:p>
            <a:r>
              <a:rPr lang="en-US" dirty="0"/>
              <a:t>library("</a:t>
            </a:r>
            <a:r>
              <a:rPr lang="en-US" dirty="0" err="1"/>
              <a:t>RColorBrewer</a:t>
            </a:r>
            <a:r>
              <a:rPr lang="en-US" dirty="0"/>
              <a:t>")</a:t>
            </a:r>
          </a:p>
          <a:p>
            <a:r>
              <a:rPr lang="en-US" dirty="0"/>
              <a:t>library("</a:t>
            </a:r>
            <a:r>
              <a:rPr lang="en-US" dirty="0" err="1"/>
              <a:t>gProfileR</a:t>
            </a:r>
            <a:r>
              <a:rPr lang="en-US" dirty="0"/>
              <a:t>")</a:t>
            </a:r>
          </a:p>
          <a:p>
            <a:r>
              <a:rPr lang="en-US" dirty="0"/>
              <a:t>library("</a:t>
            </a:r>
            <a:r>
              <a:rPr lang="en-US" dirty="0" err="1"/>
              <a:t>genefilter</a:t>
            </a:r>
            <a:r>
              <a:rPr lang="en-US" dirty="0"/>
              <a:t>")</a:t>
            </a:r>
          </a:p>
          <a:p>
            <a:r>
              <a:rPr lang="en-US" dirty="0" err="1"/>
              <a:t>tcga_data</a:t>
            </a:r>
            <a:r>
              <a:rPr lang="en-US" dirty="0"/>
              <a:t> = </a:t>
            </a:r>
            <a:r>
              <a:rPr lang="en-US" dirty="0" err="1"/>
              <a:t>readRDS</a:t>
            </a:r>
            <a:r>
              <a:rPr lang="en-US" dirty="0"/>
              <a:t>(file = "</a:t>
            </a:r>
            <a:r>
              <a:rPr lang="en-US" dirty="0" err="1"/>
              <a:t>tcga_data.RDS</a:t>
            </a:r>
            <a:r>
              <a:rPr lang="en-US" dirty="0"/>
              <a:t>")</a:t>
            </a:r>
          </a:p>
          <a:p>
            <a:r>
              <a:rPr lang="en-US" dirty="0" err="1"/>
              <a:t>limma_res</a:t>
            </a:r>
            <a:r>
              <a:rPr lang="en-US" dirty="0"/>
              <a:t> = </a:t>
            </a:r>
            <a:r>
              <a:rPr lang="en-US" dirty="0" err="1"/>
              <a:t>readRDS</a:t>
            </a:r>
            <a:r>
              <a:rPr lang="en-US" dirty="0"/>
              <a:t>(file = "</a:t>
            </a:r>
            <a:r>
              <a:rPr lang="en-US" dirty="0" err="1"/>
              <a:t>limma_res.RDS</a:t>
            </a:r>
            <a:r>
              <a:rPr lang="en-US" dirty="0"/>
              <a:t>")</a:t>
            </a:r>
          </a:p>
          <a:p>
            <a:endParaRPr lang="en-US" dirty="0"/>
          </a:p>
          <a:p>
            <a:r>
              <a:rPr lang="en-US" dirty="0"/>
              <a:t>clinical = </a:t>
            </a:r>
            <a:r>
              <a:rPr lang="en-US" dirty="0" err="1"/>
              <a:t>tcga_data@colData</a:t>
            </a:r>
            <a:endParaRPr lang="en-US" dirty="0"/>
          </a:p>
          <a:p>
            <a:endParaRPr lang="en-US" dirty="0"/>
          </a:p>
          <a:p>
            <a:r>
              <a:rPr lang="en-US" dirty="0"/>
              <a:t>dim(clinical)</a:t>
            </a:r>
          </a:p>
          <a:p>
            <a:endParaRPr lang="en-US" dirty="0"/>
          </a:p>
          <a:p>
            <a:r>
              <a:rPr lang="en-US" dirty="0" err="1"/>
              <a:t>clin_df</a:t>
            </a:r>
            <a:r>
              <a:rPr lang="en-US" dirty="0"/>
              <a:t> = clinical[</a:t>
            </a:r>
            <a:r>
              <a:rPr lang="en-US" dirty="0" err="1"/>
              <a:t>clinical$definition</a:t>
            </a:r>
            <a:r>
              <a:rPr lang="en-US" dirty="0"/>
              <a:t> == "Primary solid Tumor",</a:t>
            </a:r>
          </a:p>
          <a:p>
            <a:r>
              <a:rPr lang="en-US" dirty="0"/>
              <a:t>                   c("patient",</a:t>
            </a:r>
          </a:p>
          <a:p>
            <a:r>
              <a:rPr lang="en-US" dirty="0"/>
              <a:t>                     "</a:t>
            </a:r>
            <a:r>
              <a:rPr lang="en-US" dirty="0" err="1"/>
              <a:t>vital_status</a:t>
            </a:r>
            <a:r>
              <a:rPr lang="en-US" dirty="0"/>
              <a:t>",</a:t>
            </a:r>
          </a:p>
          <a:p>
            <a:r>
              <a:rPr lang="en-US" dirty="0"/>
              <a:t>                     "</a:t>
            </a:r>
            <a:r>
              <a:rPr lang="en-US" dirty="0" err="1"/>
              <a:t>days_to_death</a:t>
            </a:r>
            <a:r>
              <a:rPr lang="en-US" dirty="0"/>
              <a:t>",</a:t>
            </a:r>
          </a:p>
          <a:p>
            <a:r>
              <a:rPr lang="en-US" dirty="0"/>
              <a:t>                     "</a:t>
            </a:r>
            <a:r>
              <a:rPr lang="en-US" dirty="0" err="1"/>
              <a:t>days_to_last_follow_up</a:t>
            </a:r>
            <a:r>
              <a:rPr lang="en-US" dirty="0"/>
              <a:t>",</a:t>
            </a:r>
          </a:p>
          <a:p>
            <a:r>
              <a:rPr lang="en-US" dirty="0"/>
              <a:t>                     "gender",</a:t>
            </a:r>
          </a:p>
          <a:p>
            <a:r>
              <a:rPr lang="en-US" dirty="0"/>
              <a:t>                     "</a:t>
            </a:r>
            <a:r>
              <a:rPr lang="en-US" dirty="0" err="1"/>
              <a:t>ajcc_pathologic_stage</a:t>
            </a:r>
            <a:r>
              <a:rPr lang="en-US" dirty="0"/>
              <a:t>")]</a:t>
            </a:r>
          </a:p>
          <a:p>
            <a:endParaRPr lang="en-US" dirty="0"/>
          </a:p>
          <a:p>
            <a:endParaRPr lang="en-US" dirty="0"/>
          </a:p>
          <a:p>
            <a:r>
              <a:rPr lang="en-US" dirty="0"/>
              <a:t># create a new </a:t>
            </a:r>
            <a:r>
              <a:rPr lang="en-US" dirty="0" err="1"/>
              <a:t>boolean</a:t>
            </a:r>
            <a:r>
              <a:rPr lang="en-US" dirty="0"/>
              <a:t> variable that has TRUE for dead patients</a:t>
            </a:r>
          </a:p>
          <a:p>
            <a:r>
              <a:rPr lang="en-US" dirty="0"/>
              <a:t># and FALSE for live patients</a:t>
            </a:r>
          </a:p>
          <a:p>
            <a:r>
              <a:rPr lang="en-US" dirty="0" err="1"/>
              <a:t>clin_df$deceased</a:t>
            </a:r>
            <a:r>
              <a:rPr lang="en-US" dirty="0"/>
              <a:t> = </a:t>
            </a:r>
            <a:r>
              <a:rPr lang="en-US" dirty="0" err="1"/>
              <a:t>clin_df$vital_status</a:t>
            </a:r>
            <a:r>
              <a:rPr lang="en-US" dirty="0"/>
              <a:t> == "Dead"</a:t>
            </a:r>
          </a:p>
          <a:p>
            <a:endParaRPr lang="en-US" dirty="0"/>
          </a:p>
          <a:p>
            <a:r>
              <a:rPr lang="en-US" dirty="0"/>
              <a:t># create an "overall survival" variable that is equal to </a:t>
            </a:r>
            <a:r>
              <a:rPr lang="en-US" dirty="0" err="1"/>
              <a:t>days_to_death</a:t>
            </a:r>
            <a:endParaRPr lang="en-US" dirty="0"/>
          </a:p>
          <a:p>
            <a:r>
              <a:rPr lang="en-US" dirty="0"/>
              <a:t># for dead patients, and to </a:t>
            </a:r>
            <a:r>
              <a:rPr lang="en-US" dirty="0" err="1"/>
              <a:t>days_to_last_follow_up</a:t>
            </a:r>
            <a:r>
              <a:rPr lang="en-US" dirty="0"/>
              <a:t> for patients who</a:t>
            </a:r>
          </a:p>
          <a:p>
            <a:r>
              <a:rPr lang="en-US" dirty="0"/>
              <a:t># are still alive</a:t>
            </a:r>
          </a:p>
          <a:p>
            <a:r>
              <a:rPr lang="en-US" dirty="0" err="1"/>
              <a:t>clin_df$overall_survival</a:t>
            </a:r>
            <a:r>
              <a:rPr lang="en-US" dirty="0"/>
              <a:t> = </a:t>
            </a:r>
            <a:r>
              <a:rPr lang="en-US" dirty="0" err="1"/>
              <a:t>ifelse</a:t>
            </a:r>
            <a:r>
              <a:rPr lang="en-US" dirty="0"/>
              <a:t>(</a:t>
            </a:r>
            <a:r>
              <a:rPr lang="en-US" dirty="0" err="1"/>
              <a:t>clin_df$deceased</a:t>
            </a:r>
            <a:r>
              <a:rPr lang="en-US" dirty="0"/>
              <a:t>,</a:t>
            </a:r>
          </a:p>
          <a:p>
            <a:r>
              <a:rPr lang="en-US" dirty="0"/>
              <a:t>                                  </a:t>
            </a:r>
            <a:r>
              <a:rPr lang="en-US" dirty="0" err="1"/>
              <a:t>clin_df$days_to_death</a:t>
            </a:r>
            <a:r>
              <a:rPr lang="en-US" dirty="0"/>
              <a:t>,</a:t>
            </a:r>
          </a:p>
          <a:p>
            <a:r>
              <a:rPr lang="en-US" dirty="0"/>
              <a:t>                                  </a:t>
            </a:r>
            <a:r>
              <a:rPr lang="en-US" dirty="0" err="1"/>
              <a:t>clin_df$days_to_last_follow_up</a:t>
            </a:r>
            <a:r>
              <a:rPr lang="en-US" dirty="0"/>
              <a:t>)</a:t>
            </a:r>
          </a:p>
          <a:p>
            <a:endParaRPr lang="en-US" dirty="0"/>
          </a:p>
          <a:p>
            <a:r>
              <a:rPr lang="en-US" dirty="0"/>
              <a:t># show first 10 samples</a:t>
            </a:r>
          </a:p>
          <a:p>
            <a:r>
              <a:rPr lang="en-US" dirty="0"/>
              <a:t>head(</a:t>
            </a:r>
            <a:r>
              <a:rPr lang="en-US" dirty="0" err="1"/>
              <a:t>clin_df</a:t>
            </a:r>
            <a:r>
              <a:rPr lang="en-US" dirty="0"/>
              <a:t>)</a:t>
            </a:r>
          </a:p>
          <a:p>
            <a:endParaRPr lang="en-US" dirty="0"/>
          </a:p>
          <a:p>
            <a:r>
              <a:rPr lang="en-US" dirty="0" err="1"/>
              <a:t>Surv</a:t>
            </a:r>
            <a:r>
              <a:rPr lang="en-US" dirty="0"/>
              <a:t>(</a:t>
            </a:r>
            <a:r>
              <a:rPr lang="en-US" dirty="0" err="1"/>
              <a:t>clin_df$overall_survival</a:t>
            </a:r>
            <a:r>
              <a:rPr lang="en-US" dirty="0"/>
              <a:t>, </a:t>
            </a:r>
            <a:r>
              <a:rPr lang="en-US" dirty="0" err="1"/>
              <a:t>clin_df$deceased</a:t>
            </a:r>
            <a:r>
              <a:rPr lang="en-US" dirty="0"/>
              <a:t>)</a:t>
            </a:r>
          </a:p>
          <a:p>
            <a:r>
              <a:rPr lang="en-US" dirty="0" err="1"/>
              <a:t>Surv</a:t>
            </a:r>
            <a:r>
              <a:rPr lang="en-US" dirty="0"/>
              <a:t>(</a:t>
            </a:r>
            <a:r>
              <a:rPr lang="en-US" dirty="0" err="1"/>
              <a:t>clin_df$overall_survival</a:t>
            </a:r>
            <a:r>
              <a:rPr lang="en-US" dirty="0"/>
              <a:t>, </a:t>
            </a:r>
            <a:r>
              <a:rPr lang="en-US" dirty="0" err="1"/>
              <a:t>clin_df$deceased</a:t>
            </a:r>
            <a:r>
              <a:rPr lang="en-US" dirty="0"/>
              <a:t>) ~ </a:t>
            </a:r>
            <a:r>
              <a:rPr lang="en-US" dirty="0" err="1"/>
              <a:t>clin_df$gender</a:t>
            </a:r>
            <a:endParaRPr lang="en-US" dirty="0"/>
          </a:p>
          <a:p>
            <a:r>
              <a:rPr lang="en-US" dirty="0"/>
              <a:t>fit = </a:t>
            </a:r>
            <a:r>
              <a:rPr lang="en-US" dirty="0" err="1"/>
              <a:t>survfit</a:t>
            </a:r>
            <a:r>
              <a:rPr lang="en-US" dirty="0"/>
              <a:t>(</a:t>
            </a:r>
            <a:r>
              <a:rPr lang="en-US" dirty="0" err="1"/>
              <a:t>Surv</a:t>
            </a:r>
            <a:r>
              <a:rPr lang="en-US" dirty="0"/>
              <a:t>(</a:t>
            </a:r>
            <a:r>
              <a:rPr lang="en-US" dirty="0" err="1"/>
              <a:t>overall_survival</a:t>
            </a:r>
            <a:r>
              <a:rPr lang="en-US" dirty="0"/>
              <a:t>, deceased) ~ gender, data=</a:t>
            </a:r>
            <a:r>
              <a:rPr lang="en-US" dirty="0" err="1"/>
              <a:t>clin_df</a:t>
            </a:r>
            <a:r>
              <a:rPr lang="en-US" dirty="0"/>
              <a:t>)</a:t>
            </a:r>
          </a:p>
          <a:p>
            <a:endParaRPr lang="en-US" dirty="0"/>
          </a:p>
          <a:p>
            <a:r>
              <a:rPr lang="en-US" dirty="0"/>
              <a:t>print(fit)</a:t>
            </a:r>
          </a:p>
          <a:p>
            <a:endParaRPr lang="en-US" dirty="0"/>
          </a:p>
          <a:p>
            <a:r>
              <a:rPr lang="en-US" dirty="0"/>
              <a:t>fit = </a:t>
            </a:r>
            <a:r>
              <a:rPr lang="en-US" dirty="0" err="1"/>
              <a:t>survfit</a:t>
            </a:r>
            <a:r>
              <a:rPr lang="en-US" dirty="0"/>
              <a:t>(</a:t>
            </a:r>
            <a:r>
              <a:rPr lang="en-US" dirty="0" err="1"/>
              <a:t>Surv</a:t>
            </a:r>
            <a:r>
              <a:rPr lang="en-US" dirty="0"/>
              <a:t>(</a:t>
            </a:r>
            <a:r>
              <a:rPr lang="en-US" dirty="0" err="1"/>
              <a:t>overall_survival</a:t>
            </a:r>
            <a:r>
              <a:rPr lang="en-US" dirty="0"/>
              <a:t>, deceased) ~ gender, data=</a:t>
            </a:r>
            <a:r>
              <a:rPr lang="en-US" dirty="0" err="1"/>
              <a:t>clin_df</a:t>
            </a:r>
            <a:r>
              <a:rPr lang="en-US" dirty="0"/>
              <a:t>)</a:t>
            </a:r>
          </a:p>
          <a:p>
            <a:endParaRPr lang="en-US" dirty="0"/>
          </a:p>
          <a:p>
            <a:r>
              <a:rPr lang="en-US" dirty="0"/>
              <a:t>print(fit)</a:t>
            </a:r>
          </a:p>
          <a:p>
            <a:endParaRPr lang="en-US" dirty="0"/>
          </a:p>
          <a:p>
            <a:r>
              <a:rPr lang="en-US" dirty="0" err="1"/>
              <a:t>ggsurvplot</a:t>
            </a:r>
            <a:r>
              <a:rPr lang="en-US" dirty="0"/>
              <a:t>(fit, data=</a:t>
            </a:r>
            <a:r>
              <a:rPr lang="en-US" dirty="0" err="1"/>
              <a:t>clin_df</a:t>
            </a:r>
            <a:r>
              <a:rPr lang="en-US" dirty="0"/>
              <a:t>)</a:t>
            </a:r>
          </a:p>
          <a:p>
            <a:r>
              <a:rPr lang="en-US" dirty="0" err="1"/>
              <a:t>ggsurvplot</a:t>
            </a:r>
            <a:r>
              <a:rPr lang="en-US" dirty="0"/>
              <a:t>(fit, data=</a:t>
            </a:r>
            <a:r>
              <a:rPr lang="en-US" dirty="0" err="1"/>
              <a:t>clin_df</a:t>
            </a:r>
            <a:r>
              <a:rPr lang="en-US" dirty="0"/>
              <a:t>, </a:t>
            </a:r>
            <a:r>
              <a:rPr lang="en-US" dirty="0" err="1"/>
              <a:t>pval</a:t>
            </a:r>
            <a:r>
              <a:rPr lang="en-US" dirty="0"/>
              <a:t>=T)</a:t>
            </a:r>
          </a:p>
          <a:p>
            <a:r>
              <a:rPr lang="en-US" dirty="0" err="1"/>
              <a:t>ggsurvplot</a:t>
            </a:r>
            <a:r>
              <a:rPr lang="en-US" dirty="0"/>
              <a:t>(fit, data=</a:t>
            </a:r>
            <a:r>
              <a:rPr lang="en-US" dirty="0" err="1"/>
              <a:t>clin_df</a:t>
            </a:r>
            <a:r>
              <a:rPr lang="en-US" dirty="0"/>
              <a:t>, </a:t>
            </a:r>
            <a:r>
              <a:rPr lang="en-US" dirty="0" err="1"/>
              <a:t>pval</a:t>
            </a:r>
            <a:r>
              <a:rPr lang="en-US" dirty="0"/>
              <a:t>=T, </a:t>
            </a:r>
            <a:r>
              <a:rPr lang="en-US" dirty="0" err="1"/>
              <a:t>risk.table</a:t>
            </a:r>
            <a:r>
              <a:rPr lang="en-US" dirty="0"/>
              <a:t>=T, </a:t>
            </a:r>
            <a:r>
              <a:rPr lang="en-US" dirty="0" err="1"/>
              <a:t>risk.table.col</a:t>
            </a:r>
            <a:r>
              <a:rPr lang="en-US" dirty="0"/>
              <a:t>="strata")</a:t>
            </a:r>
          </a:p>
          <a:p>
            <a:r>
              <a:rPr lang="en-US" dirty="0"/>
              <a:t># remove any of the letters "a", "b" or "c", but only if they are at the end</a:t>
            </a:r>
          </a:p>
          <a:p>
            <a:r>
              <a:rPr lang="en-US" dirty="0"/>
              <a:t># of the name, </a:t>
            </a:r>
            <a:r>
              <a:rPr lang="en-US" dirty="0" err="1"/>
              <a:t>eg</a:t>
            </a:r>
            <a:r>
              <a:rPr lang="en-US" dirty="0"/>
              <a:t> "stage </a:t>
            </a:r>
            <a:r>
              <a:rPr lang="en-US" dirty="0" err="1"/>
              <a:t>iiia</a:t>
            </a:r>
            <a:r>
              <a:rPr lang="en-US" dirty="0"/>
              <a:t>" would become simply "stage iii"</a:t>
            </a:r>
          </a:p>
          <a:p>
            <a:r>
              <a:rPr lang="en-US" dirty="0" err="1"/>
              <a:t>clin_df$tumor_stage</a:t>
            </a:r>
            <a:r>
              <a:rPr lang="en-US" dirty="0"/>
              <a:t> = </a:t>
            </a:r>
            <a:r>
              <a:rPr lang="en-US" dirty="0" err="1"/>
              <a:t>gsub</a:t>
            </a:r>
            <a:r>
              <a:rPr lang="en-US" dirty="0"/>
              <a:t>("[</a:t>
            </a:r>
            <a:r>
              <a:rPr lang="en-US" dirty="0" err="1"/>
              <a:t>abc</a:t>
            </a:r>
            <a:r>
              <a:rPr lang="en-US" dirty="0"/>
              <a:t>]$", "", </a:t>
            </a:r>
            <a:r>
              <a:rPr lang="en-US" dirty="0" err="1"/>
              <a:t>clin_df$ajcc_pathologic_stage</a:t>
            </a:r>
            <a:r>
              <a:rPr lang="en-US" dirty="0"/>
              <a:t>)</a:t>
            </a:r>
          </a:p>
          <a:p>
            <a:endParaRPr lang="en-US" dirty="0"/>
          </a:p>
          <a:p>
            <a:r>
              <a:rPr lang="en-US" dirty="0"/>
              <a:t># we remove those with stage "not reported", since they are unknown</a:t>
            </a:r>
          </a:p>
          <a:p>
            <a:r>
              <a:rPr lang="en-US" dirty="0" err="1"/>
              <a:t>clin_df</a:t>
            </a:r>
            <a:r>
              <a:rPr lang="en-US" dirty="0"/>
              <a:t>[which(</a:t>
            </a:r>
            <a:r>
              <a:rPr lang="en-US" dirty="0" err="1"/>
              <a:t>clin_df$tumor_stage</a:t>
            </a:r>
            <a:r>
              <a:rPr lang="en-US" dirty="0"/>
              <a:t> == "not reported"), "</a:t>
            </a:r>
            <a:r>
              <a:rPr lang="en-US" dirty="0" err="1"/>
              <a:t>ajcc_pathologic_stage</a:t>
            </a:r>
            <a:r>
              <a:rPr lang="en-US" dirty="0"/>
              <a:t>"] = NA</a:t>
            </a:r>
          </a:p>
          <a:p>
            <a:endParaRPr lang="en-US" dirty="0"/>
          </a:p>
          <a:p>
            <a:r>
              <a:rPr lang="en-US" dirty="0"/>
              <a:t># finally, we also remove those with tumor stage 4, since they are too few</a:t>
            </a:r>
          </a:p>
          <a:p>
            <a:r>
              <a:rPr lang="en-US" dirty="0" err="1"/>
              <a:t>clin_df</a:t>
            </a:r>
            <a:r>
              <a:rPr lang="en-US" dirty="0"/>
              <a:t>[which(</a:t>
            </a:r>
            <a:r>
              <a:rPr lang="en-US" dirty="0" err="1"/>
              <a:t>clin_df$tumor_stage</a:t>
            </a:r>
            <a:r>
              <a:rPr lang="en-US" dirty="0"/>
              <a:t> == "stage iv"), "</a:t>
            </a:r>
            <a:r>
              <a:rPr lang="en-US" dirty="0" err="1"/>
              <a:t>ajcc_pathologic_stage</a:t>
            </a:r>
            <a:r>
              <a:rPr lang="en-US" dirty="0"/>
              <a:t>"] = NA</a:t>
            </a:r>
          </a:p>
          <a:p>
            <a:endParaRPr lang="en-US" dirty="0"/>
          </a:p>
          <a:p>
            <a:r>
              <a:rPr lang="en-US" dirty="0"/>
              <a:t>table(</a:t>
            </a:r>
            <a:r>
              <a:rPr lang="en-US" dirty="0" err="1"/>
              <a:t>clin_df$tumor_stage</a:t>
            </a:r>
            <a:r>
              <a:rPr lang="en-US" dirty="0"/>
              <a:t>)</a:t>
            </a:r>
          </a:p>
          <a:p>
            <a:r>
              <a:rPr lang="en-US" dirty="0"/>
              <a:t>############################################</a:t>
            </a:r>
          </a:p>
          <a:p>
            <a:r>
              <a:rPr lang="en-US" dirty="0"/>
              <a:t>######################################</a:t>
            </a:r>
          </a:p>
          <a:p>
            <a:endParaRPr lang="en-US" dirty="0"/>
          </a:p>
          <a:p>
            <a:endParaRPr lang="en-US" dirty="0"/>
          </a:p>
          <a:p>
            <a:endParaRPr lang="en-US" dirty="0"/>
          </a:p>
          <a:p>
            <a:endParaRPr lang="en-US" dirty="0"/>
          </a:p>
          <a:p>
            <a:endParaRPr lang="en-US" dirty="0"/>
          </a:p>
          <a:p>
            <a:r>
              <a:rPr lang="en-US" dirty="0"/>
              <a:t>fit = </a:t>
            </a:r>
            <a:r>
              <a:rPr lang="en-US" dirty="0" err="1"/>
              <a:t>survfit</a:t>
            </a:r>
            <a:r>
              <a:rPr lang="en-US" dirty="0"/>
              <a:t>(</a:t>
            </a:r>
            <a:r>
              <a:rPr lang="en-US" dirty="0" err="1"/>
              <a:t>Surv</a:t>
            </a:r>
            <a:r>
              <a:rPr lang="en-US" dirty="0"/>
              <a:t>(</a:t>
            </a:r>
            <a:r>
              <a:rPr lang="en-US" dirty="0" err="1"/>
              <a:t>overall_survival</a:t>
            </a:r>
            <a:r>
              <a:rPr lang="en-US" dirty="0"/>
              <a:t>, deceased) ~ </a:t>
            </a:r>
            <a:r>
              <a:rPr lang="en-US" dirty="0" err="1"/>
              <a:t>tumor_stage</a:t>
            </a:r>
            <a:r>
              <a:rPr lang="en-US" dirty="0"/>
              <a:t>, data=</a:t>
            </a:r>
            <a:r>
              <a:rPr lang="en-US" dirty="0" err="1"/>
              <a:t>clin_df</a:t>
            </a:r>
            <a:r>
              <a:rPr lang="en-US" dirty="0"/>
              <a:t>)</a:t>
            </a:r>
          </a:p>
          <a:p>
            <a:endParaRPr lang="en-US" dirty="0"/>
          </a:p>
          <a:p>
            <a:r>
              <a:rPr lang="en-US" dirty="0"/>
              <a:t># we can extract the survival p-value and print it</a:t>
            </a:r>
          </a:p>
          <a:p>
            <a:r>
              <a:rPr lang="en-US" dirty="0" err="1"/>
              <a:t>pval</a:t>
            </a:r>
            <a:r>
              <a:rPr lang="en-US" dirty="0"/>
              <a:t> = </a:t>
            </a:r>
            <a:r>
              <a:rPr lang="en-US" dirty="0" err="1"/>
              <a:t>surv_pvalue</a:t>
            </a:r>
            <a:r>
              <a:rPr lang="en-US" dirty="0"/>
              <a:t>(fit, data=</a:t>
            </a:r>
            <a:r>
              <a:rPr lang="en-US" dirty="0" err="1"/>
              <a:t>clin_df</a:t>
            </a:r>
            <a:r>
              <a:rPr lang="en-US" dirty="0"/>
              <a:t>)$</a:t>
            </a:r>
            <a:r>
              <a:rPr lang="en-US" dirty="0" err="1"/>
              <a:t>pval</a:t>
            </a:r>
            <a:endParaRPr lang="en-US" dirty="0"/>
          </a:p>
          <a:p>
            <a:r>
              <a:rPr lang="en-US" dirty="0"/>
              <a:t>print(</a:t>
            </a:r>
            <a:r>
              <a:rPr lang="en-US" dirty="0" err="1"/>
              <a:t>pval</a:t>
            </a:r>
            <a:r>
              <a:rPr lang="en-US" dirty="0"/>
              <a:t>)</a:t>
            </a:r>
          </a:p>
          <a:p>
            <a:r>
              <a:rPr lang="en-US" dirty="0" err="1"/>
              <a:t>ggsurvplot</a:t>
            </a:r>
            <a:r>
              <a:rPr lang="en-US" dirty="0"/>
              <a:t>(fit, data=</a:t>
            </a:r>
            <a:r>
              <a:rPr lang="en-US" dirty="0" err="1"/>
              <a:t>clin_df</a:t>
            </a:r>
            <a:r>
              <a:rPr lang="en-US" dirty="0"/>
              <a:t>, </a:t>
            </a:r>
            <a:r>
              <a:rPr lang="en-US" dirty="0" err="1"/>
              <a:t>pval</a:t>
            </a:r>
            <a:r>
              <a:rPr lang="en-US" dirty="0"/>
              <a:t>=T, </a:t>
            </a:r>
            <a:r>
              <a:rPr lang="en-US" dirty="0" err="1"/>
              <a:t>risk.table</a:t>
            </a:r>
            <a:r>
              <a:rPr lang="en-US" dirty="0"/>
              <a:t>=T)</a:t>
            </a:r>
          </a:p>
          <a:p>
            <a:endParaRPr lang="en-US" dirty="0"/>
          </a:p>
          <a:p>
            <a:endParaRPr lang="en-US" dirty="0"/>
          </a:p>
          <a:p>
            <a:r>
              <a:rPr lang="en-US" dirty="0"/>
              <a:t># let's extract the table of differential expression we got earlier</a:t>
            </a:r>
          </a:p>
          <a:p>
            <a:r>
              <a:rPr lang="en-US" dirty="0" err="1"/>
              <a:t>expr_df</a:t>
            </a:r>
            <a:r>
              <a:rPr lang="en-US" dirty="0"/>
              <a:t> = </a:t>
            </a:r>
            <a:r>
              <a:rPr lang="en-US" dirty="0" err="1"/>
              <a:t>limma_res$topGenes</a:t>
            </a:r>
            <a:endParaRPr lang="en-US" dirty="0"/>
          </a:p>
          <a:p>
            <a:endParaRPr lang="en-US" dirty="0"/>
          </a:p>
          <a:p>
            <a:r>
              <a:rPr lang="en-US" dirty="0"/>
              <a:t># print the first row, to see the gene name, the </a:t>
            </a:r>
            <a:r>
              <a:rPr lang="en-US" dirty="0" err="1"/>
              <a:t>logFC</a:t>
            </a:r>
            <a:r>
              <a:rPr lang="en-US" dirty="0"/>
              <a:t> value and the p-value</a:t>
            </a:r>
          </a:p>
          <a:p>
            <a:r>
              <a:rPr lang="en-US" dirty="0"/>
              <a:t>print(</a:t>
            </a:r>
            <a:r>
              <a:rPr lang="en-US" dirty="0" err="1"/>
              <a:t>expr_df</a:t>
            </a:r>
            <a:r>
              <a:rPr lang="en-US" dirty="0"/>
              <a:t>[1, ])</a:t>
            </a:r>
          </a:p>
          <a:p>
            <a:endParaRPr lang="en-US" dirty="0"/>
          </a:p>
          <a:p>
            <a:r>
              <a:rPr lang="en-US" dirty="0"/>
              <a:t># get the </a:t>
            </a:r>
            <a:r>
              <a:rPr lang="en-US" dirty="0" err="1"/>
              <a:t>ensembl</a:t>
            </a:r>
            <a:r>
              <a:rPr lang="en-US" dirty="0"/>
              <a:t> gene id of the first row</a:t>
            </a:r>
          </a:p>
          <a:p>
            <a:r>
              <a:rPr lang="en-US" dirty="0" err="1"/>
              <a:t>gene_id</a:t>
            </a:r>
            <a:r>
              <a:rPr lang="en-US" dirty="0"/>
              <a:t> = </a:t>
            </a:r>
            <a:r>
              <a:rPr lang="en-US" dirty="0" err="1"/>
              <a:t>expr_df</a:t>
            </a:r>
            <a:r>
              <a:rPr lang="en-US" dirty="0"/>
              <a:t>[1, "</a:t>
            </a:r>
            <a:r>
              <a:rPr lang="en-US" dirty="0" err="1"/>
              <a:t>ensembl_gene_id</a:t>
            </a:r>
            <a:r>
              <a:rPr lang="en-US" dirty="0"/>
              <a:t>"]</a:t>
            </a:r>
          </a:p>
          <a:p>
            <a:endParaRPr lang="en-US" dirty="0"/>
          </a:p>
          <a:p>
            <a:r>
              <a:rPr lang="en-US" dirty="0"/>
              <a:t># also get the common gene name of the first row</a:t>
            </a:r>
          </a:p>
          <a:p>
            <a:r>
              <a:rPr lang="en-US" dirty="0" err="1"/>
              <a:t>gene_name</a:t>
            </a:r>
            <a:r>
              <a:rPr lang="en-US" dirty="0"/>
              <a:t> = </a:t>
            </a:r>
            <a:r>
              <a:rPr lang="en-US" dirty="0" err="1"/>
              <a:t>expr_df</a:t>
            </a:r>
            <a:r>
              <a:rPr lang="en-US" dirty="0"/>
              <a:t>[1, "</a:t>
            </a:r>
            <a:r>
              <a:rPr lang="en-US" dirty="0" err="1"/>
              <a:t>external_gene_name</a:t>
            </a:r>
            <a:r>
              <a:rPr lang="en-US" dirty="0"/>
              <a:t>"]</a:t>
            </a:r>
          </a:p>
          <a:p>
            <a:endParaRPr lang="en-US" dirty="0"/>
          </a:p>
          <a:p>
            <a:endParaRPr lang="en-US" dirty="0"/>
          </a:p>
          <a:p>
            <a:endParaRPr lang="en-US" dirty="0"/>
          </a:p>
          <a:p>
            <a:endParaRPr lang="en-US" dirty="0"/>
          </a:p>
          <a:p>
            <a:r>
              <a:rPr lang="en-US" dirty="0"/>
              <a:t># visualize the gene expression distribution on the diseased samples (in black)</a:t>
            </a:r>
          </a:p>
          <a:p>
            <a:r>
              <a:rPr lang="en-US" dirty="0"/>
              <a:t># versus the healthy samples (in red)</a:t>
            </a:r>
          </a:p>
          <a:p>
            <a:r>
              <a:rPr lang="en-US" dirty="0" err="1"/>
              <a:t>expr_diseased</a:t>
            </a:r>
            <a:r>
              <a:rPr lang="en-US" dirty="0"/>
              <a:t> = </a:t>
            </a:r>
            <a:r>
              <a:rPr lang="en-US" dirty="0" err="1"/>
              <a:t>d_mat</a:t>
            </a:r>
            <a:r>
              <a:rPr lang="en-US" dirty="0"/>
              <a:t>[</a:t>
            </a:r>
            <a:r>
              <a:rPr lang="en-US" dirty="0" err="1"/>
              <a:t>rownames</a:t>
            </a:r>
            <a:r>
              <a:rPr lang="en-US" dirty="0"/>
              <a:t>(</a:t>
            </a:r>
            <a:r>
              <a:rPr lang="en-US" dirty="0" err="1"/>
              <a:t>clin_df</a:t>
            </a:r>
            <a:r>
              <a:rPr lang="en-US" dirty="0"/>
              <a:t>), </a:t>
            </a:r>
            <a:r>
              <a:rPr lang="en-US" dirty="0" err="1"/>
              <a:t>gene_id</a:t>
            </a:r>
            <a:r>
              <a:rPr lang="en-US" dirty="0"/>
              <a:t>]</a:t>
            </a:r>
          </a:p>
          <a:p>
            <a:r>
              <a:rPr lang="en-US" dirty="0" err="1"/>
              <a:t>expr_healthy</a:t>
            </a:r>
            <a:r>
              <a:rPr lang="en-US" dirty="0"/>
              <a:t> = </a:t>
            </a:r>
            <a:r>
              <a:rPr lang="en-US" dirty="0" err="1"/>
              <a:t>d_mat</a:t>
            </a:r>
            <a:r>
              <a:rPr lang="en-US" dirty="0"/>
              <a:t>[</a:t>
            </a:r>
            <a:r>
              <a:rPr lang="en-US" dirty="0" err="1"/>
              <a:t>setdiff</a:t>
            </a:r>
            <a:r>
              <a:rPr lang="en-US" dirty="0"/>
              <a:t>(</a:t>
            </a:r>
            <a:r>
              <a:rPr lang="en-US" dirty="0" err="1"/>
              <a:t>rownames</a:t>
            </a:r>
            <a:r>
              <a:rPr lang="en-US" dirty="0"/>
              <a:t>(</a:t>
            </a:r>
            <a:r>
              <a:rPr lang="en-US" dirty="0" err="1"/>
              <a:t>d_mat</a:t>
            </a:r>
            <a:r>
              <a:rPr lang="en-US" dirty="0"/>
              <a:t>), </a:t>
            </a:r>
            <a:r>
              <a:rPr lang="en-US" dirty="0" err="1"/>
              <a:t>rownames</a:t>
            </a:r>
            <a:r>
              <a:rPr lang="en-US" dirty="0"/>
              <a:t>(</a:t>
            </a:r>
            <a:r>
              <a:rPr lang="en-US" dirty="0" err="1"/>
              <a:t>clin_df</a:t>
            </a:r>
            <a:r>
              <a:rPr lang="en-US" dirty="0"/>
              <a:t>)), </a:t>
            </a:r>
            <a:r>
              <a:rPr lang="en-US" dirty="0" err="1"/>
              <a:t>gene_id</a:t>
            </a:r>
            <a:r>
              <a:rPr lang="en-US" dirty="0"/>
              <a:t>]</a:t>
            </a:r>
          </a:p>
          <a:p>
            <a:endParaRPr lang="en-US" dirty="0"/>
          </a:p>
          <a:p>
            <a:r>
              <a:rPr lang="en-US" dirty="0"/>
              <a:t>boxplot(</a:t>
            </a:r>
            <a:r>
              <a:rPr lang="en-US" dirty="0" err="1"/>
              <a:t>expr_diseased</a:t>
            </a:r>
            <a:r>
              <a:rPr lang="en-US" dirty="0"/>
              <a:t>, </a:t>
            </a:r>
            <a:r>
              <a:rPr lang="en-US" dirty="0" err="1"/>
              <a:t>expr_healthy</a:t>
            </a:r>
            <a:r>
              <a:rPr lang="en-US" dirty="0"/>
              <a:t>,</a:t>
            </a:r>
          </a:p>
          <a:p>
            <a:r>
              <a:rPr lang="en-US" dirty="0"/>
              <a:t>        names=c("Diseased", "Healthy"), main="Distribution of gene expression")</a:t>
            </a:r>
          </a:p>
          <a:p>
            <a:endParaRPr lang="en-US" dirty="0"/>
          </a:p>
          <a:p>
            <a:endParaRPr lang="en-US" dirty="0"/>
          </a:p>
          <a:p>
            <a:endParaRPr lang="en-US" dirty="0"/>
          </a:p>
          <a:p>
            <a:r>
              <a:rPr lang="en-US" dirty="0"/>
              <a:t># get the expression values for the selected gene</a:t>
            </a:r>
          </a:p>
          <a:p>
            <a:r>
              <a:rPr lang="en-US" dirty="0" err="1"/>
              <a:t>clin_df$gene_value</a:t>
            </a:r>
            <a:r>
              <a:rPr lang="en-US" dirty="0"/>
              <a:t> = </a:t>
            </a:r>
            <a:r>
              <a:rPr lang="en-US" dirty="0" err="1"/>
              <a:t>d_mat</a:t>
            </a:r>
            <a:r>
              <a:rPr lang="en-US" dirty="0"/>
              <a:t>[</a:t>
            </a:r>
            <a:r>
              <a:rPr lang="en-US" dirty="0" err="1"/>
              <a:t>rownames</a:t>
            </a:r>
            <a:r>
              <a:rPr lang="en-US" dirty="0"/>
              <a:t>(</a:t>
            </a:r>
            <a:r>
              <a:rPr lang="en-US" dirty="0" err="1"/>
              <a:t>clin_df</a:t>
            </a:r>
            <a:r>
              <a:rPr lang="en-US" dirty="0"/>
              <a:t>), </a:t>
            </a:r>
            <a:r>
              <a:rPr lang="en-US" dirty="0" err="1"/>
              <a:t>gene_id</a:t>
            </a:r>
            <a:r>
              <a:rPr lang="en-US" dirty="0"/>
              <a:t>]</a:t>
            </a:r>
          </a:p>
          <a:p>
            <a:endParaRPr lang="en-US" dirty="0"/>
          </a:p>
          <a:p>
            <a:r>
              <a:rPr lang="en-US" dirty="0"/>
              <a:t># find the median value of the gene and print it</a:t>
            </a:r>
          </a:p>
          <a:p>
            <a:r>
              <a:rPr lang="en-US" dirty="0" err="1"/>
              <a:t>median_value</a:t>
            </a:r>
            <a:r>
              <a:rPr lang="en-US" dirty="0"/>
              <a:t> = median(</a:t>
            </a:r>
            <a:r>
              <a:rPr lang="en-US" dirty="0" err="1"/>
              <a:t>clin_df$gene_value</a:t>
            </a:r>
            <a:r>
              <a:rPr lang="en-US" dirty="0"/>
              <a:t>)</a:t>
            </a:r>
          </a:p>
          <a:p>
            <a:r>
              <a:rPr lang="en-US" dirty="0"/>
              <a:t>print(</a:t>
            </a:r>
            <a:r>
              <a:rPr lang="en-US" dirty="0" err="1"/>
              <a:t>median_value</a:t>
            </a:r>
            <a:r>
              <a:rPr lang="en-US" dirty="0"/>
              <a:t>)</a:t>
            </a:r>
          </a:p>
          <a:p>
            <a:endParaRPr lang="en-US" dirty="0"/>
          </a:p>
          <a:p>
            <a:endParaRPr lang="en-US" dirty="0"/>
          </a:p>
          <a:p>
            <a:endParaRPr lang="en-US" dirty="0"/>
          </a:p>
          <a:p>
            <a:endParaRPr lang="en-US" dirty="0"/>
          </a:p>
          <a:p>
            <a:r>
              <a:rPr lang="en-US" dirty="0"/>
              <a:t># divide patients in two groups, up and down regulated.</a:t>
            </a:r>
          </a:p>
          <a:p>
            <a:r>
              <a:rPr lang="en-US" dirty="0"/>
              <a:t># if the patient expression is greater or equal to them median we put it</a:t>
            </a:r>
          </a:p>
          <a:p>
            <a:r>
              <a:rPr lang="en-US" dirty="0"/>
              <a:t># among the "up-regulated", otherwise among the "down-regulated"</a:t>
            </a:r>
          </a:p>
          <a:p>
            <a:r>
              <a:rPr lang="en-US" dirty="0" err="1"/>
              <a:t>clin_df$gene</a:t>
            </a:r>
            <a:r>
              <a:rPr lang="en-US" dirty="0"/>
              <a:t> = </a:t>
            </a:r>
            <a:r>
              <a:rPr lang="en-US" dirty="0" err="1"/>
              <a:t>ifelse</a:t>
            </a:r>
            <a:r>
              <a:rPr lang="en-US" dirty="0"/>
              <a:t>(</a:t>
            </a:r>
            <a:r>
              <a:rPr lang="en-US" dirty="0" err="1"/>
              <a:t>clin_df$gene_value</a:t>
            </a:r>
            <a:r>
              <a:rPr lang="en-US" dirty="0"/>
              <a:t> &gt;= </a:t>
            </a:r>
            <a:r>
              <a:rPr lang="en-US" dirty="0" err="1"/>
              <a:t>median_value</a:t>
            </a:r>
            <a:r>
              <a:rPr lang="en-US" dirty="0"/>
              <a:t>, "UP", "DOWN")</a:t>
            </a:r>
          </a:p>
          <a:p>
            <a:endParaRPr lang="en-US" dirty="0"/>
          </a:p>
          <a:p>
            <a:r>
              <a:rPr lang="en-US" dirty="0"/>
              <a:t># we can fit a survival model, like we did in the previous section</a:t>
            </a:r>
          </a:p>
          <a:p>
            <a:r>
              <a:rPr lang="en-US" dirty="0"/>
              <a:t>fit = </a:t>
            </a:r>
            <a:r>
              <a:rPr lang="en-US" dirty="0" err="1"/>
              <a:t>survfit</a:t>
            </a:r>
            <a:r>
              <a:rPr lang="en-US" dirty="0"/>
              <a:t>(</a:t>
            </a:r>
            <a:r>
              <a:rPr lang="en-US" dirty="0" err="1"/>
              <a:t>Surv</a:t>
            </a:r>
            <a:r>
              <a:rPr lang="en-US" dirty="0"/>
              <a:t>(</a:t>
            </a:r>
            <a:r>
              <a:rPr lang="en-US" dirty="0" err="1"/>
              <a:t>overall_survival</a:t>
            </a:r>
            <a:r>
              <a:rPr lang="en-US" dirty="0"/>
              <a:t>, deceased) ~ gene, data=</a:t>
            </a:r>
            <a:r>
              <a:rPr lang="en-US" dirty="0" err="1"/>
              <a:t>clin_df</a:t>
            </a:r>
            <a:r>
              <a:rPr lang="en-US" dirty="0"/>
              <a:t>)</a:t>
            </a:r>
          </a:p>
          <a:p>
            <a:endParaRPr lang="en-US" dirty="0"/>
          </a:p>
          <a:p>
            <a:r>
              <a:rPr lang="en-US" dirty="0"/>
              <a:t># we can extract the survival p-value and print it</a:t>
            </a:r>
          </a:p>
          <a:p>
            <a:r>
              <a:rPr lang="en-US" dirty="0" err="1"/>
              <a:t>pval</a:t>
            </a:r>
            <a:r>
              <a:rPr lang="en-US" dirty="0"/>
              <a:t> = </a:t>
            </a:r>
            <a:r>
              <a:rPr lang="en-US" dirty="0" err="1"/>
              <a:t>surv_pvalue</a:t>
            </a:r>
            <a:r>
              <a:rPr lang="en-US" dirty="0"/>
              <a:t>(fit, data=</a:t>
            </a:r>
            <a:r>
              <a:rPr lang="en-US" dirty="0" err="1"/>
              <a:t>clin_df</a:t>
            </a:r>
            <a:r>
              <a:rPr lang="en-US" dirty="0"/>
              <a:t>)$</a:t>
            </a:r>
            <a:r>
              <a:rPr lang="en-US" dirty="0" err="1"/>
              <a:t>pval</a:t>
            </a:r>
            <a:endParaRPr lang="en-US" dirty="0"/>
          </a:p>
          <a:p>
            <a:r>
              <a:rPr lang="en-US" dirty="0"/>
              <a:t>print(</a:t>
            </a:r>
            <a:r>
              <a:rPr lang="en-US" dirty="0" err="1"/>
              <a:t>pval</a:t>
            </a:r>
            <a:r>
              <a:rPr lang="en-US" dirty="0"/>
              <a:t>)</a:t>
            </a:r>
          </a:p>
          <a:p>
            <a:endParaRPr lang="en-US" dirty="0"/>
          </a:p>
          <a:p>
            <a:endParaRPr lang="en-US" dirty="0"/>
          </a:p>
          <a:p>
            <a:r>
              <a:rPr lang="en-US" dirty="0"/>
              <a:t># and finally, we produce a Kaplan-Meier plot</a:t>
            </a:r>
          </a:p>
          <a:p>
            <a:r>
              <a:rPr lang="en-US" dirty="0" err="1"/>
              <a:t>ggsurvplot</a:t>
            </a:r>
            <a:r>
              <a:rPr lang="en-US" dirty="0"/>
              <a:t>(fit, data=</a:t>
            </a:r>
            <a:r>
              <a:rPr lang="en-US" dirty="0" err="1"/>
              <a:t>clin_df</a:t>
            </a:r>
            <a:r>
              <a:rPr lang="en-US" dirty="0"/>
              <a:t>, </a:t>
            </a:r>
            <a:r>
              <a:rPr lang="en-US" dirty="0" err="1"/>
              <a:t>pval</a:t>
            </a:r>
            <a:r>
              <a:rPr lang="en-US" dirty="0"/>
              <a:t>=T, </a:t>
            </a:r>
            <a:r>
              <a:rPr lang="en-US" dirty="0" err="1"/>
              <a:t>risk.table</a:t>
            </a:r>
            <a:r>
              <a:rPr lang="en-US" dirty="0"/>
              <a:t>=T, title=paste(</a:t>
            </a:r>
            <a:r>
              <a:rPr lang="en-US" dirty="0" err="1"/>
              <a:t>gene_name</a:t>
            </a:r>
            <a:r>
              <a:rPr lang="en-US" dirty="0"/>
              <a:t>))</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115646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F3725-CFF9-4E05-ADC1-EA3F51AD4151}"/>
              </a:ext>
            </a:extLst>
          </p:cNvPr>
          <p:cNvSpPr>
            <a:spLocks noGrp="1"/>
          </p:cNvSpPr>
          <p:nvPr>
            <p:ph type="dt" sz="half" idx="10"/>
          </p:nvPr>
        </p:nvSpPr>
        <p:spPr/>
        <p:txBody>
          <a:bodyPr/>
          <a:lstStyle/>
          <a:p>
            <a:fld id="{2244E982-FD9A-44BA-BA14-59A04DBC6028}" type="datetimeFigureOut">
              <a:rPr lang="en-US" smtClean="0"/>
              <a:t>1/4/2022</a:t>
            </a:fld>
            <a:endParaRPr lang="en-US"/>
          </a:p>
        </p:txBody>
      </p:sp>
      <p:sp>
        <p:nvSpPr>
          <p:cNvPr id="3" name="Footer Placeholder 2">
            <a:extLst>
              <a:ext uri="{FF2B5EF4-FFF2-40B4-BE49-F238E27FC236}">
                <a16:creationId xmlns:a16="http://schemas.microsoft.com/office/drawing/2014/main" id="{21347B78-DA4F-4B7F-B4CD-FCEFB130A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49B00-60C2-49BD-B431-A087BB00C3EB}"/>
              </a:ext>
            </a:extLst>
          </p:cNvPr>
          <p:cNvSpPr>
            <a:spLocks noGrp="1"/>
          </p:cNvSpPr>
          <p:nvPr>
            <p:ph type="sldNum" sz="quarter" idx="12"/>
          </p:nvPr>
        </p:nvSpPr>
        <p:spPr/>
        <p:txBody>
          <a:bodyPr/>
          <a:lstStyle/>
          <a:p>
            <a:fld id="{F0587FB1-DD9D-489E-99BA-B73AEB606F56}" type="slidenum">
              <a:rPr lang="en-US" smtClean="0"/>
              <a:t>‹#›</a:t>
            </a:fld>
            <a:endParaRPr lang="en-US"/>
          </a:p>
        </p:txBody>
      </p:sp>
    </p:spTree>
    <p:extLst>
      <p:ext uri="{BB962C8B-B14F-4D97-AF65-F5344CB8AC3E}">
        <p14:creationId xmlns:p14="http://schemas.microsoft.com/office/powerpoint/2010/main" val="121330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1/4/2022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1/4/2022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1/4/2022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 id="2147483667"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2.xml"/><Relationship Id="rId7" Type="http://schemas.openxmlformats.org/officeDocument/2006/relationships/image" Target="../media/image2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5CC504-275B-4D46-8D84-3F54BB8CC446}"/>
              </a:ext>
            </a:extLst>
          </p:cNvPr>
          <p:cNvSpPr>
            <a:spLocks noGrp="1"/>
          </p:cNvSpPr>
          <p:nvPr>
            <p:ph type="ctrTitle"/>
          </p:nvPr>
        </p:nvSpPr>
        <p:spPr>
          <a:xfrm>
            <a:off x="0" y="2034308"/>
            <a:ext cx="7139709" cy="2789383"/>
          </a:xfrm>
        </p:spPr>
        <p:txBody>
          <a:bodyPr/>
          <a:lstStyle/>
          <a:p>
            <a:pPr algn="ctr"/>
            <a:r>
              <a:rPr lang="en-US" dirty="0">
                <a:latin typeface="Calisto MT" panose="02040603050505030304" pitchFamily="18" charset="0"/>
              </a:rPr>
              <a:t>Hepatocellular carcinoma in The Cancer Genome Atlas(TCGA)</a:t>
            </a:r>
          </a:p>
        </p:txBody>
      </p:sp>
    </p:spTree>
    <p:extLst>
      <p:ext uri="{BB962C8B-B14F-4D97-AF65-F5344CB8AC3E}">
        <p14:creationId xmlns:p14="http://schemas.microsoft.com/office/powerpoint/2010/main" val="3462236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42E0CF-4214-4432-85D5-693120D1538F}"/>
              </a:ext>
            </a:extLst>
          </p:cNvPr>
          <p:cNvSpPr txBox="1"/>
          <p:nvPr/>
        </p:nvSpPr>
        <p:spPr>
          <a:xfrm>
            <a:off x="0" y="515161"/>
            <a:ext cx="7259781" cy="2810256"/>
          </a:xfrm>
          <a:prstGeom prst="rect">
            <a:avLst/>
          </a:prstGeom>
          <a:noFill/>
        </p:spPr>
        <p:txBody>
          <a:bodyPr wrap="square" rtlCol="0">
            <a:spAutoFit/>
          </a:bodyPr>
          <a:lstStyle/>
          <a:p>
            <a:pPr marL="457200" indent="-457200">
              <a:lnSpc>
                <a:spcPct val="150000"/>
              </a:lnSpc>
              <a:buFont typeface="+mj-lt"/>
              <a:buAutoNum type="arabicPeriod"/>
            </a:pPr>
            <a:r>
              <a:rPr lang="ar-EG" sz="2000" dirty="0">
                <a:solidFill>
                  <a:schemeClr val="accent1">
                    <a:lumMod val="75000"/>
                  </a:schemeClr>
                </a:solidFill>
              </a:rPr>
              <a:t> </a:t>
            </a:r>
            <a:r>
              <a:rPr lang="en-US" sz="2000" dirty="0">
                <a:solidFill>
                  <a:schemeClr val="accent1">
                    <a:lumMod val="75000"/>
                  </a:schemeClr>
                </a:solidFill>
              </a:rPr>
              <a:t>In Add Tracks ,we can add a lot of track about clinical data such as Diagnosis Age, Family History of Cancer , Disease Free Status ,Patient Weight and Patient Height</a:t>
            </a:r>
          </a:p>
          <a:p>
            <a:pPr marL="457200" indent="-457200">
              <a:lnSpc>
                <a:spcPct val="150000"/>
              </a:lnSpc>
              <a:buFont typeface="+mj-lt"/>
              <a:buAutoNum type="arabicPeriod"/>
            </a:pPr>
            <a:r>
              <a:rPr lang="en-US" sz="2000" dirty="0">
                <a:solidFill>
                  <a:schemeClr val="accent1">
                    <a:lumMod val="75000"/>
                  </a:schemeClr>
                </a:solidFill>
              </a:rPr>
              <a:t>We can add a heatmap that indicates the visualization of mRNA expression rates for single genes GLI1,GLI2,GLI3,IHH and SHH</a:t>
            </a:r>
          </a:p>
        </p:txBody>
      </p:sp>
      <p:pic>
        <p:nvPicPr>
          <p:cNvPr id="8" name="Picture 7">
            <a:extLst>
              <a:ext uri="{FF2B5EF4-FFF2-40B4-BE49-F238E27FC236}">
                <a16:creationId xmlns:a16="http://schemas.microsoft.com/office/drawing/2014/main" id="{66C51BC0-14CA-44B5-9DD0-D715EC64D7B9}"/>
              </a:ext>
            </a:extLst>
          </p:cNvPr>
          <p:cNvPicPr>
            <a:picLocks noChangeAspect="1"/>
          </p:cNvPicPr>
          <p:nvPr/>
        </p:nvPicPr>
        <p:blipFill rotWithShape="1">
          <a:blip r:embed="rId2"/>
          <a:srcRect t="58149" r="4007" b="9522"/>
          <a:stretch/>
        </p:blipFill>
        <p:spPr>
          <a:xfrm>
            <a:off x="292231" y="4137284"/>
            <a:ext cx="11642103" cy="2205555"/>
          </a:xfrm>
          <a:prstGeom prst="rect">
            <a:avLst/>
          </a:prstGeom>
        </p:spPr>
      </p:pic>
      <p:grpSp>
        <p:nvGrpSpPr>
          <p:cNvPr id="2" name="Group 1">
            <a:extLst>
              <a:ext uri="{FF2B5EF4-FFF2-40B4-BE49-F238E27FC236}">
                <a16:creationId xmlns:a16="http://schemas.microsoft.com/office/drawing/2014/main" id="{2B83D5AF-C044-4A42-8CE9-BA218BFC234E}"/>
              </a:ext>
            </a:extLst>
          </p:cNvPr>
          <p:cNvGrpSpPr/>
          <p:nvPr/>
        </p:nvGrpSpPr>
        <p:grpSpPr>
          <a:xfrm>
            <a:off x="7325474" y="254524"/>
            <a:ext cx="4316630" cy="3392802"/>
            <a:chOff x="7325473" y="0"/>
            <a:chExt cx="4763783" cy="3647326"/>
          </a:xfrm>
        </p:grpSpPr>
        <p:pic>
          <p:nvPicPr>
            <p:cNvPr id="10" name="Picture 9">
              <a:extLst>
                <a:ext uri="{FF2B5EF4-FFF2-40B4-BE49-F238E27FC236}">
                  <a16:creationId xmlns:a16="http://schemas.microsoft.com/office/drawing/2014/main" id="{B768A247-FA97-43C5-8FF0-65DE61504E32}"/>
                </a:ext>
              </a:extLst>
            </p:cNvPr>
            <p:cNvPicPr>
              <a:picLocks noChangeAspect="1"/>
            </p:cNvPicPr>
            <p:nvPr/>
          </p:nvPicPr>
          <p:blipFill rotWithShape="1">
            <a:blip r:embed="rId3"/>
            <a:srcRect l="2023" t="24719" r="55842" b="14158"/>
            <a:stretch/>
          </p:blipFill>
          <p:spPr>
            <a:xfrm>
              <a:off x="7325473" y="0"/>
              <a:ext cx="4763783" cy="3647326"/>
            </a:xfrm>
            <a:prstGeom prst="rect">
              <a:avLst/>
            </a:prstGeom>
          </p:spPr>
        </p:pic>
        <p:sp>
          <p:nvSpPr>
            <p:cNvPr id="19" name="Rectangle: Rounded Corners 18">
              <a:extLst>
                <a:ext uri="{FF2B5EF4-FFF2-40B4-BE49-F238E27FC236}">
                  <a16:creationId xmlns:a16="http://schemas.microsoft.com/office/drawing/2014/main" id="{0EFC2F9A-E3DE-4F0C-9B0C-4C4808FA41EA}"/>
                </a:ext>
              </a:extLst>
            </p:cNvPr>
            <p:cNvSpPr/>
            <p:nvPr/>
          </p:nvSpPr>
          <p:spPr>
            <a:xfrm>
              <a:off x="7325473" y="89452"/>
              <a:ext cx="1361327" cy="427383"/>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grpSp>
    </p:spTree>
    <p:extLst>
      <p:ext uri="{BB962C8B-B14F-4D97-AF65-F5344CB8AC3E}">
        <p14:creationId xmlns:p14="http://schemas.microsoft.com/office/powerpoint/2010/main" val="100912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174DC1-D8C1-474F-8460-E5FB424FE442}"/>
              </a:ext>
            </a:extLst>
          </p:cNvPr>
          <p:cNvSpPr txBox="1"/>
          <p:nvPr/>
        </p:nvSpPr>
        <p:spPr>
          <a:xfrm>
            <a:off x="0" y="39756"/>
            <a:ext cx="12192000" cy="268086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solidFill>
                  <a:schemeClr val="accent1">
                    <a:lumMod val="50000"/>
                  </a:schemeClr>
                </a:solidFill>
              </a:rPr>
              <a:t>In Mutual Exclusivity : </a:t>
            </a:r>
          </a:p>
          <a:p>
            <a:pPr marL="285750" indent="-285750">
              <a:lnSpc>
                <a:spcPct val="150000"/>
              </a:lnSpc>
              <a:buFont typeface="Arial" panose="020B0604020202020204" pitchFamily="34" charset="0"/>
              <a:buChar char="•"/>
            </a:pPr>
            <a:r>
              <a:rPr lang="en-US" dirty="0">
                <a:solidFill>
                  <a:schemeClr val="accent1">
                    <a:lumMod val="75000"/>
                  </a:schemeClr>
                </a:solidFill>
              </a:rPr>
              <a:t>All pairwise of genes analyzed for mutual exclusivity or co-occurrence in the queried samples. </a:t>
            </a:r>
          </a:p>
          <a:p>
            <a:pPr marL="285750" indent="-285750">
              <a:lnSpc>
                <a:spcPct val="150000"/>
              </a:lnSpc>
              <a:buFont typeface="Arial" panose="020B0604020202020204" pitchFamily="34" charset="0"/>
              <a:buChar char="•"/>
            </a:pPr>
            <a:r>
              <a:rPr lang="en-US" dirty="0">
                <a:solidFill>
                  <a:schemeClr val="accent1">
                    <a:lumMod val="75000"/>
                  </a:schemeClr>
                </a:solidFill>
              </a:rPr>
              <a:t>We notice that  GLI1 and GLI3 show significant association of co-occurrence each other this one combination showed the p-value that less than 0.05.</a:t>
            </a:r>
          </a:p>
          <a:p>
            <a:pPr marL="285750" indent="-285750">
              <a:lnSpc>
                <a:spcPct val="150000"/>
              </a:lnSpc>
              <a:buFont typeface="Arial" panose="020B0604020202020204" pitchFamily="34" charset="0"/>
              <a:buChar char="•"/>
            </a:pPr>
            <a:r>
              <a:rPr lang="en-US" dirty="0">
                <a:solidFill>
                  <a:schemeClr val="accent1">
                    <a:lumMod val="75000"/>
                  </a:schemeClr>
                </a:solidFill>
              </a:rPr>
              <a:t>In  the column Log2 Odds Ratio : positive value suggests that alterations in these genes co-occur in the same samples, while a negative value suggests that alterations in these genes are mutually exclusive and occur in different samples.</a:t>
            </a:r>
          </a:p>
        </p:txBody>
      </p:sp>
      <p:grpSp>
        <p:nvGrpSpPr>
          <p:cNvPr id="2" name="Group 1">
            <a:extLst>
              <a:ext uri="{FF2B5EF4-FFF2-40B4-BE49-F238E27FC236}">
                <a16:creationId xmlns:a16="http://schemas.microsoft.com/office/drawing/2014/main" id="{7A8C6157-7FDF-4647-BB6A-9EAA5C96C853}"/>
              </a:ext>
            </a:extLst>
          </p:cNvPr>
          <p:cNvGrpSpPr/>
          <p:nvPr/>
        </p:nvGrpSpPr>
        <p:grpSpPr>
          <a:xfrm>
            <a:off x="518474" y="3157978"/>
            <a:ext cx="11368726" cy="3308809"/>
            <a:chOff x="204741" y="3157978"/>
            <a:chExt cx="11782518" cy="3482465"/>
          </a:xfrm>
        </p:grpSpPr>
        <p:pic>
          <p:nvPicPr>
            <p:cNvPr id="7" name="Picture 6">
              <a:extLst>
                <a:ext uri="{FF2B5EF4-FFF2-40B4-BE49-F238E27FC236}">
                  <a16:creationId xmlns:a16="http://schemas.microsoft.com/office/drawing/2014/main" id="{2001CDD8-23D0-442B-9575-F694C55DA488}"/>
                </a:ext>
              </a:extLst>
            </p:cNvPr>
            <p:cNvPicPr>
              <a:picLocks noChangeAspect="1"/>
            </p:cNvPicPr>
            <p:nvPr/>
          </p:nvPicPr>
          <p:blipFill rotWithShape="1">
            <a:blip r:embed="rId2"/>
            <a:srcRect l="1081" t="28741" r="2276" b="15704"/>
            <a:stretch/>
          </p:blipFill>
          <p:spPr>
            <a:xfrm>
              <a:off x="204741" y="3157978"/>
              <a:ext cx="11782518" cy="3482465"/>
            </a:xfrm>
            <a:prstGeom prst="rect">
              <a:avLst/>
            </a:prstGeom>
          </p:spPr>
        </p:pic>
        <p:sp>
          <p:nvSpPr>
            <p:cNvPr id="8" name="Rectangle: Rounded Corners 7">
              <a:extLst>
                <a:ext uri="{FF2B5EF4-FFF2-40B4-BE49-F238E27FC236}">
                  <a16:creationId xmlns:a16="http://schemas.microsoft.com/office/drawing/2014/main" id="{7CAB3FCD-03C6-4EAE-B022-5DAEDE1A6ECE}"/>
                </a:ext>
              </a:extLst>
            </p:cNvPr>
            <p:cNvSpPr/>
            <p:nvPr/>
          </p:nvSpPr>
          <p:spPr>
            <a:xfrm>
              <a:off x="7901206" y="4182533"/>
              <a:ext cx="3139327" cy="287867"/>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
          <p:nvSpPr>
            <p:cNvPr id="9" name="Rectangle: Rounded Corners 8">
              <a:extLst>
                <a:ext uri="{FF2B5EF4-FFF2-40B4-BE49-F238E27FC236}">
                  <a16:creationId xmlns:a16="http://schemas.microsoft.com/office/drawing/2014/main" id="{7ED7A79D-724E-4F73-8A6A-7A8AB2D070F5}"/>
                </a:ext>
              </a:extLst>
            </p:cNvPr>
            <p:cNvSpPr/>
            <p:nvPr/>
          </p:nvSpPr>
          <p:spPr>
            <a:xfrm>
              <a:off x="5643418" y="3940847"/>
              <a:ext cx="1205103" cy="2573511"/>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grpSp>
    </p:spTree>
    <p:extLst>
      <p:ext uri="{BB962C8B-B14F-4D97-AF65-F5344CB8AC3E}">
        <p14:creationId xmlns:p14="http://schemas.microsoft.com/office/powerpoint/2010/main" val="8860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1EAE6-8473-4D6B-A7DC-B1FDD3226EAE}"/>
              </a:ext>
            </a:extLst>
          </p:cNvPr>
          <p:cNvSpPr txBox="1"/>
          <p:nvPr/>
        </p:nvSpPr>
        <p:spPr>
          <a:xfrm>
            <a:off x="0" y="0"/>
            <a:ext cx="12192000" cy="390786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solidFill>
                  <a:schemeClr val="accent1">
                    <a:lumMod val="50000"/>
                  </a:schemeClr>
                </a:solidFill>
              </a:rPr>
              <a:t>Now we will Single nucleotide polymorphism analysis of TP53 gene in LIHC:</a:t>
            </a:r>
          </a:p>
          <a:p>
            <a:pPr marL="342900" indent="-342900">
              <a:lnSpc>
                <a:spcPct val="150000"/>
              </a:lnSpc>
              <a:buFont typeface="Arial" panose="020B0604020202020204" pitchFamily="34" charset="0"/>
              <a:buChar char="•"/>
            </a:pPr>
            <a:r>
              <a:rPr lang="en-US" sz="2400" dirty="0">
                <a:solidFill>
                  <a:schemeClr val="accent1">
                    <a:lumMod val="75000"/>
                  </a:schemeClr>
                </a:solidFill>
              </a:rPr>
              <a:t>We will return to the home page.</a:t>
            </a:r>
          </a:p>
          <a:p>
            <a:pPr marL="342900" indent="-342900">
              <a:lnSpc>
                <a:spcPct val="150000"/>
              </a:lnSpc>
              <a:buFont typeface="Arial" panose="020B0604020202020204" pitchFamily="34" charset="0"/>
              <a:buChar char="•"/>
            </a:pPr>
            <a:r>
              <a:rPr lang="en-US" sz="2400" dirty="0">
                <a:solidFill>
                  <a:schemeClr val="accent1">
                    <a:lumMod val="75000"/>
                  </a:schemeClr>
                </a:solidFill>
              </a:rPr>
              <a:t>Then we will select Mutations and Putative copy number alterations in genomic profiles. </a:t>
            </a:r>
          </a:p>
          <a:p>
            <a:pPr marL="342900" indent="-342900">
              <a:lnSpc>
                <a:spcPct val="150000"/>
              </a:lnSpc>
              <a:buFont typeface="Arial" panose="020B0604020202020204" pitchFamily="34" charset="0"/>
              <a:buChar char="•"/>
            </a:pPr>
            <a:r>
              <a:rPr lang="en-US" sz="2400" dirty="0">
                <a:solidFill>
                  <a:schemeClr val="accent1">
                    <a:lumMod val="75000"/>
                  </a:schemeClr>
                </a:solidFill>
              </a:rPr>
              <a:t>In Select Patient/Case Set we will enter sample Id from the previously downloaded data file. </a:t>
            </a:r>
          </a:p>
          <a:p>
            <a:pPr marL="342900" indent="-342900">
              <a:lnSpc>
                <a:spcPct val="150000"/>
              </a:lnSpc>
              <a:buFont typeface="Arial" panose="020B0604020202020204" pitchFamily="34" charset="0"/>
              <a:buChar char="•"/>
            </a:pPr>
            <a:r>
              <a:rPr lang="en-US" sz="2400" dirty="0">
                <a:solidFill>
                  <a:schemeClr val="accent1">
                    <a:lumMod val="75000"/>
                  </a:schemeClr>
                </a:solidFill>
              </a:rPr>
              <a:t>Then enter TP53 gene .</a:t>
            </a:r>
          </a:p>
          <a:p>
            <a:pPr marL="342900" indent="-342900">
              <a:lnSpc>
                <a:spcPct val="150000"/>
              </a:lnSpc>
              <a:buFont typeface="Arial" panose="020B0604020202020204" pitchFamily="34" charset="0"/>
              <a:buChar char="•"/>
            </a:pPr>
            <a:r>
              <a:rPr lang="en-US" sz="2400" dirty="0">
                <a:solidFill>
                  <a:schemeClr val="accent1">
                    <a:lumMod val="75000"/>
                  </a:schemeClr>
                </a:solidFill>
              </a:rPr>
              <a:t>Then click submit query.</a:t>
            </a:r>
          </a:p>
        </p:txBody>
      </p:sp>
      <p:grpSp>
        <p:nvGrpSpPr>
          <p:cNvPr id="3" name="Group 2">
            <a:extLst>
              <a:ext uri="{FF2B5EF4-FFF2-40B4-BE49-F238E27FC236}">
                <a16:creationId xmlns:a16="http://schemas.microsoft.com/office/drawing/2014/main" id="{4DFFAD72-84AA-4309-92E5-AB2CBBB2FA3A}"/>
              </a:ext>
            </a:extLst>
          </p:cNvPr>
          <p:cNvGrpSpPr/>
          <p:nvPr/>
        </p:nvGrpSpPr>
        <p:grpSpPr>
          <a:xfrm>
            <a:off x="3638745" y="2315273"/>
            <a:ext cx="8022211" cy="4330624"/>
            <a:chOff x="4063675" y="2164465"/>
            <a:chExt cx="7075030" cy="4462041"/>
          </a:xfrm>
        </p:grpSpPr>
        <p:pic>
          <p:nvPicPr>
            <p:cNvPr id="6" name="Picture 5">
              <a:extLst>
                <a:ext uri="{FF2B5EF4-FFF2-40B4-BE49-F238E27FC236}">
                  <a16:creationId xmlns:a16="http://schemas.microsoft.com/office/drawing/2014/main" id="{8FDD8B5F-6B17-4FE6-91D4-EA6FD9E4388A}"/>
                </a:ext>
              </a:extLst>
            </p:cNvPr>
            <p:cNvPicPr>
              <a:picLocks noChangeAspect="1"/>
            </p:cNvPicPr>
            <p:nvPr/>
          </p:nvPicPr>
          <p:blipFill rotWithShape="1">
            <a:blip r:embed="rId2"/>
            <a:srcRect t="10056"/>
            <a:stretch/>
          </p:blipFill>
          <p:spPr>
            <a:xfrm>
              <a:off x="4063675" y="2164465"/>
              <a:ext cx="7075030" cy="4462041"/>
            </a:xfrm>
            <a:prstGeom prst="rect">
              <a:avLst/>
            </a:prstGeom>
          </p:spPr>
        </p:pic>
        <p:sp>
          <p:nvSpPr>
            <p:cNvPr id="7" name="Rectangle: Rounded Corners 6">
              <a:extLst>
                <a:ext uri="{FF2B5EF4-FFF2-40B4-BE49-F238E27FC236}">
                  <a16:creationId xmlns:a16="http://schemas.microsoft.com/office/drawing/2014/main" id="{139CDA1F-0C8F-4FF0-921E-8C03563281C9}"/>
                </a:ext>
              </a:extLst>
            </p:cNvPr>
            <p:cNvSpPr/>
            <p:nvPr/>
          </p:nvSpPr>
          <p:spPr>
            <a:xfrm>
              <a:off x="6342046" y="2800068"/>
              <a:ext cx="3241792" cy="429269"/>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8" name="Rectangle: Rounded Corners 7">
              <a:extLst>
                <a:ext uri="{FF2B5EF4-FFF2-40B4-BE49-F238E27FC236}">
                  <a16:creationId xmlns:a16="http://schemas.microsoft.com/office/drawing/2014/main" id="{4A83D05F-DEC3-407C-B05F-D0E7B0DB4836}"/>
                </a:ext>
              </a:extLst>
            </p:cNvPr>
            <p:cNvSpPr/>
            <p:nvPr/>
          </p:nvSpPr>
          <p:spPr>
            <a:xfrm>
              <a:off x="6342046" y="5523526"/>
              <a:ext cx="4295088" cy="530033"/>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grpSp>
    </p:spTree>
    <p:extLst>
      <p:ext uri="{BB962C8B-B14F-4D97-AF65-F5344CB8AC3E}">
        <p14:creationId xmlns:p14="http://schemas.microsoft.com/office/powerpoint/2010/main" val="127309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96FC73-9674-4655-B447-2DC96803BB60}"/>
              </a:ext>
            </a:extLst>
          </p:cNvPr>
          <p:cNvSpPr txBox="1"/>
          <p:nvPr/>
        </p:nvSpPr>
        <p:spPr>
          <a:xfrm>
            <a:off x="-1" y="0"/>
            <a:ext cx="12192001" cy="213340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solidFill>
                  <a:schemeClr val="accent1">
                    <a:lumMod val="50000"/>
                  </a:schemeClr>
                </a:solidFill>
              </a:rPr>
              <a:t>In OncoPrint we will notice :</a:t>
            </a:r>
          </a:p>
          <a:p>
            <a:pPr marL="342900" indent="-342900">
              <a:lnSpc>
                <a:spcPct val="150000"/>
              </a:lnSpc>
              <a:buFont typeface="Arial" panose="020B0604020202020204" pitchFamily="34" charset="0"/>
              <a:buChar char="•"/>
            </a:pPr>
            <a:r>
              <a:rPr lang="en-US" sz="1400" dirty="0">
                <a:solidFill>
                  <a:schemeClr val="accent1">
                    <a:lumMod val="75000"/>
                  </a:schemeClr>
                </a:solidFill>
              </a:rPr>
              <a:t>The TP53 gene affected by 4 types of mutations (Missense, Splice, Truncating and </a:t>
            </a:r>
            <a:r>
              <a:rPr lang="en-US" sz="1400" dirty="0" err="1">
                <a:solidFill>
                  <a:schemeClr val="accent1">
                    <a:lumMod val="75000"/>
                  </a:schemeClr>
                </a:solidFill>
              </a:rPr>
              <a:t>Inframe</a:t>
            </a:r>
            <a:r>
              <a:rPr lang="en-US" sz="1400" dirty="0">
                <a:solidFill>
                  <a:schemeClr val="accent1">
                    <a:lumMod val="75000"/>
                  </a:schemeClr>
                </a:solidFill>
              </a:rPr>
              <a:t>) and 1 type of DNA copy number modifications.</a:t>
            </a:r>
          </a:p>
          <a:p>
            <a:pPr marL="342900" indent="-342900">
              <a:lnSpc>
                <a:spcPct val="150000"/>
              </a:lnSpc>
              <a:buFont typeface="Arial" panose="020B0604020202020204" pitchFamily="34" charset="0"/>
              <a:buChar char="•"/>
            </a:pPr>
            <a:r>
              <a:rPr lang="en-US" sz="1400" dirty="0">
                <a:solidFill>
                  <a:schemeClr val="accent1">
                    <a:lumMod val="75000"/>
                  </a:schemeClr>
                </a:solidFill>
              </a:rPr>
              <a:t>The TP53 gene is present in the samples with a percentage of 33%.</a:t>
            </a:r>
          </a:p>
          <a:p>
            <a:pPr marL="342900" indent="-342900">
              <a:lnSpc>
                <a:spcPct val="150000"/>
              </a:lnSpc>
              <a:buFont typeface="Arial" panose="020B0604020202020204" pitchFamily="34" charset="0"/>
              <a:buChar char="•"/>
            </a:pPr>
            <a:r>
              <a:rPr lang="en-US" sz="1400" dirty="0">
                <a:solidFill>
                  <a:schemeClr val="accent1">
                    <a:lumMod val="75000"/>
                  </a:schemeClr>
                </a:solidFill>
              </a:rPr>
              <a:t>We note that the patients' ages range from 16 to 90 years, and this is the age of the patient's diagnosis</a:t>
            </a:r>
            <a:r>
              <a:rPr lang="ar-EG" sz="1400" dirty="0">
                <a:solidFill>
                  <a:schemeClr val="accent1">
                    <a:lumMod val="75000"/>
                  </a:schemeClr>
                </a:solidFill>
              </a:rPr>
              <a:t> </a:t>
            </a:r>
            <a:endParaRPr lang="en-US" sz="1400" dirty="0">
              <a:solidFill>
                <a:schemeClr val="accent1">
                  <a:lumMod val="75000"/>
                </a:schemeClr>
              </a:solidFill>
            </a:endParaRPr>
          </a:p>
          <a:p>
            <a:pPr marL="342900" indent="-342900">
              <a:lnSpc>
                <a:spcPct val="150000"/>
              </a:lnSpc>
              <a:buFont typeface="Arial" panose="020B0604020202020204" pitchFamily="34" charset="0"/>
              <a:buChar char="•"/>
            </a:pPr>
            <a:r>
              <a:rPr lang="en-US" sz="1400" dirty="0">
                <a:solidFill>
                  <a:schemeClr val="accent1">
                    <a:lumMod val="75000"/>
                  </a:schemeClr>
                </a:solidFill>
              </a:rPr>
              <a:t>We also note that the size of the tumor cancer sample ranges from 10 to 2190 grams.</a:t>
            </a:r>
          </a:p>
          <a:p>
            <a:pPr marL="342900" indent="-342900">
              <a:lnSpc>
                <a:spcPct val="150000"/>
              </a:lnSpc>
              <a:buFont typeface="Arial" panose="020B0604020202020204" pitchFamily="34" charset="0"/>
              <a:buChar char="•"/>
            </a:pPr>
            <a:r>
              <a:rPr lang="en-US" sz="1400" dirty="0">
                <a:solidFill>
                  <a:schemeClr val="accent1">
                    <a:lumMod val="75000"/>
                  </a:schemeClr>
                </a:solidFill>
              </a:rPr>
              <a:t>In profiled in mutations and Putative copy number alterations the green color indicates that the sample had a mutation or alterations in general or not .</a:t>
            </a:r>
          </a:p>
        </p:txBody>
      </p:sp>
      <p:grpSp>
        <p:nvGrpSpPr>
          <p:cNvPr id="2" name="Group 1">
            <a:extLst>
              <a:ext uri="{FF2B5EF4-FFF2-40B4-BE49-F238E27FC236}">
                <a16:creationId xmlns:a16="http://schemas.microsoft.com/office/drawing/2014/main" id="{381879AC-5833-488D-AE07-BC4636C3E0E1}"/>
              </a:ext>
            </a:extLst>
          </p:cNvPr>
          <p:cNvGrpSpPr/>
          <p:nvPr/>
        </p:nvGrpSpPr>
        <p:grpSpPr>
          <a:xfrm>
            <a:off x="292231" y="2215299"/>
            <a:ext cx="11717517" cy="4317476"/>
            <a:chOff x="1729264" y="2465666"/>
            <a:chExt cx="10293746" cy="4288420"/>
          </a:xfrm>
        </p:grpSpPr>
        <p:pic>
          <p:nvPicPr>
            <p:cNvPr id="6" name="Picture 5">
              <a:extLst>
                <a:ext uri="{FF2B5EF4-FFF2-40B4-BE49-F238E27FC236}">
                  <a16:creationId xmlns:a16="http://schemas.microsoft.com/office/drawing/2014/main" id="{800E4FEA-C87F-424D-88CB-EEAECDE8AFC9}"/>
                </a:ext>
              </a:extLst>
            </p:cNvPr>
            <p:cNvPicPr>
              <a:picLocks noChangeAspect="1"/>
            </p:cNvPicPr>
            <p:nvPr/>
          </p:nvPicPr>
          <p:blipFill rotWithShape="1">
            <a:blip r:embed="rId2"/>
            <a:srcRect t="1810"/>
            <a:stretch/>
          </p:blipFill>
          <p:spPr>
            <a:xfrm>
              <a:off x="1729264" y="2465666"/>
              <a:ext cx="10293746" cy="4288420"/>
            </a:xfrm>
            <a:prstGeom prst="rect">
              <a:avLst/>
            </a:prstGeom>
          </p:spPr>
        </p:pic>
        <p:sp>
          <p:nvSpPr>
            <p:cNvPr id="7" name="Rectangle: Rounded Corners 6">
              <a:extLst>
                <a:ext uri="{FF2B5EF4-FFF2-40B4-BE49-F238E27FC236}">
                  <a16:creationId xmlns:a16="http://schemas.microsoft.com/office/drawing/2014/main" id="{7D09E18C-365B-4160-AE45-D6E09B664666}"/>
                </a:ext>
              </a:extLst>
            </p:cNvPr>
            <p:cNvSpPr/>
            <p:nvPr/>
          </p:nvSpPr>
          <p:spPr>
            <a:xfrm>
              <a:off x="1729264" y="4805680"/>
              <a:ext cx="9975056" cy="391759"/>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8" name="Rectangle: Rounded Corners 7">
              <a:extLst>
                <a:ext uri="{FF2B5EF4-FFF2-40B4-BE49-F238E27FC236}">
                  <a16:creationId xmlns:a16="http://schemas.microsoft.com/office/drawing/2014/main" id="{D556140F-1021-4647-86FB-F5E51DA862FD}"/>
                </a:ext>
              </a:extLst>
            </p:cNvPr>
            <p:cNvSpPr/>
            <p:nvPr/>
          </p:nvSpPr>
          <p:spPr>
            <a:xfrm>
              <a:off x="1808480" y="5283200"/>
              <a:ext cx="2418080" cy="690880"/>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9" name="Rectangle: Rounded Corners 8">
              <a:extLst>
                <a:ext uri="{FF2B5EF4-FFF2-40B4-BE49-F238E27FC236}">
                  <a16:creationId xmlns:a16="http://schemas.microsoft.com/office/drawing/2014/main" id="{CB4F874E-F45F-4093-839B-5D4C5F49382B}"/>
                </a:ext>
              </a:extLst>
            </p:cNvPr>
            <p:cNvSpPr/>
            <p:nvPr/>
          </p:nvSpPr>
          <p:spPr>
            <a:xfrm>
              <a:off x="1729264" y="6059841"/>
              <a:ext cx="3241792" cy="690880"/>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grpSp>
    </p:spTree>
    <p:extLst>
      <p:ext uri="{BB962C8B-B14F-4D97-AF65-F5344CB8AC3E}">
        <p14:creationId xmlns:p14="http://schemas.microsoft.com/office/powerpoint/2010/main" val="67232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7BA53-3FDC-4537-BEC1-4D6BBA77A16E}"/>
              </a:ext>
            </a:extLst>
          </p:cNvPr>
          <p:cNvSpPr txBox="1"/>
          <p:nvPr/>
        </p:nvSpPr>
        <p:spPr>
          <a:xfrm>
            <a:off x="0" y="0"/>
            <a:ext cx="12192000" cy="143436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solidFill>
                  <a:schemeClr val="accent1">
                    <a:lumMod val="50000"/>
                  </a:schemeClr>
                </a:solidFill>
              </a:rPr>
              <a:t>In Mutations we will notice :</a:t>
            </a:r>
          </a:p>
          <a:p>
            <a:pPr marL="342900" indent="-342900">
              <a:lnSpc>
                <a:spcPct val="150000"/>
              </a:lnSpc>
              <a:buFont typeface="Arial" panose="020B0604020202020204" pitchFamily="34" charset="0"/>
              <a:buChar char="•"/>
            </a:pPr>
            <a:r>
              <a:rPr lang="en-US" dirty="0">
                <a:solidFill>
                  <a:schemeClr val="accent1">
                    <a:lumMod val="75000"/>
                  </a:schemeClr>
                </a:solidFill>
              </a:rPr>
              <a:t>The TP53 gene is affected by 116 mutations, resulting in </a:t>
            </a:r>
            <a:r>
              <a:rPr lang="ar-EG" dirty="0">
                <a:solidFill>
                  <a:schemeClr val="accent1">
                    <a:lumMod val="75000"/>
                  </a:schemeClr>
                </a:solidFill>
              </a:rPr>
              <a:t>90</a:t>
            </a:r>
            <a:r>
              <a:rPr lang="en-US" dirty="0">
                <a:solidFill>
                  <a:schemeClr val="accent1">
                    <a:lumMod val="75000"/>
                  </a:schemeClr>
                </a:solidFill>
              </a:rPr>
              <a:t> proteins.</a:t>
            </a:r>
            <a:endParaRPr lang="ar-EG" dirty="0">
              <a:solidFill>
                <a:schemeClr val="accent1">
                  <a:lumMod val="75000"/>
                </a:schemeClr>
              </a:solidFill>
            </a:endParaRPr>
          </a:p>
          <a:p>
            <a:pPr marL="342900" indent="-342900">
              <a:lnSpc>
                <a:spcPct val="150000"/>
              </a:lnSpc>
              <a:buFont typeface="Arial" panose="020B0604020202020204" pitchFamily="34" charset="0"/>
              <a:buChar char="•"/>
            </a:pPr>
            <a:r>
              <a:rPr lang="en-US" dirty="0">
                <a:solidFill>
                  <a:schemeClr val="accent1">
                    <a:lumMod val="75000"/>
                  </a:schemeClr>
                </a:solidFill>
              </a:rPr>
              <a:t>Protein R249S has 11 mutations which is the highest number of mutations that could affects proteins.</a:t>
            </a:r>
          </a:p>
        </p:txBody>
      </p:sp>
      <p:grpSp>
        <p:nvGrpSpPr>
          <p:cNvPr id="3" name="Group 2">
            <a:extLst>
              <a:ext uri="{FF2B5EF4-FFF2-40B4-BE49-F238E27FC236}">
                <a16:creationId xmlns:a16="http://schemas.microsoft.com/office/drawing/2014/main" id="{F7F5C224-BC51-4C0F-8E9B-9DCD958E29B0}"/>
              </a:ext>
            </a:extLst>
          </p:cNvPr>
          <p:cNvGrpSpPr/>
          <p:nvPr/>
        </p:nvGrpSpPr>
        <p:grpSpPr>
          <a:xfrm>
            <a:off x="329938" y="1659118"/>
            <a:ext cx="11359299" cy="4817096"/>
            <a:chOff x="0" y="1476834"/>
            <a:chExt cx="12100560" cy="5381166"/>
          </a:xfrm>
        </p:grpSpPr>
        <p:pic>
          <p:nvPicPr>
            <p:cNvPr id="4" name="Picture 3">
              <a:extLst>
                <a:ext uri="{FF2B5EF4-FFF2-40B4-BE49-F238E27FC236}">
                  <a16:creationId xmlns:a16="http://schemas.microsoft.com/office/drawing/2014/main" id="{26727FEE-5D6E-453C-9A1C-36C6F3A43C67}"/>
                </a:ext>
              </a:extLst>
            </p:cNvPr>
            <p:cNvPicPr>
              <a:picLocks noChangeAspect="1"/>
            </p:cNvPicPr>
            <p:nvPr/>
          </p:nvPicPr>
          <p:blipFill>
            <a:blip r:embed="rId2"/>
            <a:stretch>
              <a:fillRect/>
            </a:stretch>
          </p:blipFill>
          <p:spPr>
            <a:xfrm>
              <a:off x="0" y="1476834"/>
              <a:ext cx="12100560" cy="5381166"/>
            </a:xfrm>
            <a:prstGeom prst="rect">
              <a:avLst/>
            </a:prstGeom>
          </p:spPr>
        </p:pic>
        <p:sp>
          <p:nvSpPr>
            <p:cNvPr id="8" name="Rectangle: Rounded Corners 7">
              <a:extLst>
                <a:ext uri="{FF2B5EF4-FFF2-40B4-BE49-F238E27FC236}">
                  <a16:creationId xmlns:a16="http://schemas.microsoft.com/office/drawing/2014/main" id="{BB1E7C0F-2D8E-4F75-A41B-5494770CA12E}"/>
                </a:ext>
              </a:extLst>
            </p:cNvPr>
            <p:cNvSpPr/>
            <p:nvPr/>
          </p:nvSpPr>
          <p:spPr>
            <a:xfrm>
              <a:off x="6421120" y="2286000"/>
              <a:ext cx="741680" cy="343897"/>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9" name="Rectangle: Rounded Corners 8">
              <a:extLst>
                <a:ext uri="{FF2B5EF4-FFF2-40B4-BE49-F238E27FC236}">
                  <a16:creationId xmlns:a16="http://schemas.microsoft.com/office/drawing/2014/main" id="{EF3A431A-1CA1-49BE-BFA2-9A4BA8268630}"/>
                </a:ext>
              </a:extLst>
            </p:cNvPr>
            <p:cNvSpPr/>
            <p:nvPr/>
          </p:nvSpPr>
          <p:spPr>
            <a:xfrm>
              <a:off x="0" y="4007890"/>
              <a:ext cx="1524000" cy="350749"/>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10" name="Rectangle: Rounded Corners 9">
              <a:extLst>
                <a:ext uri="{FF2B5EF4-FFF2-40B4-BE49-F238E27FC236}">
                  <a16:creationId xmlns:a16="http://schemas.microsoft.com/office/drawing/2014/main" id="{77F20103-8240-48CD-BA37-CF47212AADA7}"/>
                </a:ext>
              </a:extLst>
            </p:cNvPr>
            <p:cNvSpPr/>
            <p:nvPr/>
          </p:nvSpPr>
          <p:spPr>
            <a:xfrm>
              <a:off x="10454640" y="3657141"/>
              <a:ext cx="762000" cy="234139"/>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grpSp>
    </p:spTree>
    <p:extLst>
      <p:ext uri="{BB962C8B-B14F-4D97-AF65-F5344CB8AC3E}">
        <p14:creationId xmlns:p14="http://schemas.microsoft.com/office/powerpoint/2010/main" val="2990834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0CAE16-186D-49A9-BA57-8DAD58F25BD4}"/>
              </a:ext>
            </a:extLst>
          </p:cNvPr>
          <p:cNvSpPr txBox="1"/>
          <p:nvPr/>
        </p:nvSpPr>
        <p:spPr>
          <a:xfrm>
            <a:off x="0" y="0"/>
            <a:ext cx="12192000" cy="23529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accent1">
                    <a:lumMod val="75000"/>
                  </a:schemeClr>
                </a:solidFill>
              </a:rPr>
              <a:t>In Annotation showing the genetic mutation that occurred in the sample and what the role of the gene after the mutation and some information about the activity of the tumor.</a:t>
            </a:r>
          </a:p>
          <a:p>
            <a:pPr marL="342900" indent="-342900">
              <a:lnSpc>
                <a:spcPct val="150000"/>
              </a:lnSpc>
              <a:buFont typeface="Arial" panose="020B0604020202020204" pitchFamily="34" charset="0"/>
              <a:buChar char="•"/>
            </a:pPr>
            <a:r>
              <a:rPr lang="en-US" sz="2000" dirty="0">
                <a:solidFill>
                  <a:schemeClr val="accent1">
                    <a:lumMod val="75000"/>
                  </a:schemeClr>
                </a:solidFill>
              </a:rPr>
              <a:t>When we click on the view of the 3D structure, we will see cellular tumor antigen p53 protein and its mutations in color green as Missense Mutations, color black as Truncating Mutations ,color brown as </a:t>
            </a:r>
            <a:r>
              <a:rPr lang="en-US" sz="2000" dirty="0" err="1">
                <a:solidFill>
                  <a:schemeClr val="accent1">
                    <a:lumMod val="75000"/>
                  </a:schemeClr>
                </a:solidFill>
              </a:rPr>
              <a:t>Inframe</a:t>
            </a:r>
            <a:r>
              <a:rPr lang="en-US" sz="2000" dirty="0">
                <a:solidFill>
                  <a:schemeClr val="accent1">
                    <a:lumMod val="75000"/>
                  </a:schemeClr>
                </a:solidFill>
              </a:rPr>
              <a:t> Mutations and color orange as Splice.</a:t>
            </a:r>
          </a:p>
        </p:txBody>
      </p:sp>
      <p:grpSp>
        <p:nvGrpSpPr>
          <p:cNvPr id="2" name="Group 1">
            <a:extLst>
              <a:ext uri="{FF2B5EF4-FFF2-40B4-BE49-F238E27FC236}">
                <a16:creationId xmlns:a16="http://schemas.microsoft.com/office/drawing/2014/main" id="{CD96CB89-8C94-4F13-948F-B317FEF606F5}"/>
              </a:ext>
            </a:extLst>
          </p:cNvPr>
          <p:cNvGrpSpPr/>
          <p:nvPr/>
        </p:nvGrpSpPr>
        <p:grpSpPr>
          <a:xfrm>
            <a:off x="6004874" y="2017943"/>
            <a:ext cx="5505254" cy="4590247"/>
            <a:chOff x="3749040" y="1973468"/>
            <a:chExt cx="4856480" cy="4732132"/>
          </a:xfrm>
        </p:grpSpPr>
        <p:pic>
          <p:nvPicPr>
            <p:cNvPr id="3" name="Picture 2">
              <a:extLst>
                <a:ext uri="{FF2B5EF4-FFF2-40B4-BE49-F238E27FC236}">
                  <a16:creationId xmlns:a16="http://schemas.microsoft.com/office/drawing/2014/main" id="{D357F13E-9121-497C-89D6-9B03D72D3B5D}"/>
                </a:ext>
              </a:extLst>
            </p:cNvPr>
            <p:cNvPicPr>
              <a:picLocks noChangeAspect="1"/>
            </p:cNvPicPr>
            <p:nvPr/>
          </p:nvPicPr>
          <p:blipFill>
            <a:blip r:embed="rId2"/>
            <a:stretch>
              <a:fillRect/>
            </a:stretch>
          </p:blipFill>
          <p:spPr>
            <a:xfrm>
              <a:off x="3749040" y="1973468"/>
              <a:ext cx="4856480" cy="4732132"/>
            </a:xfrm>
            <a:prstGeom prst="rect">
              <a:avLst/>
            </a:prstGeom>
          </p:spPr>
        </p:pic>
        <p:sp>
          <p:nvSpPr>
            <p:cNvPr id="5" name="Rectangle: Rounded Corners 4">
              <a:extLst>
                <a:ext uri="{FF2B5EF4-FFF2-40B4-BE49-F238E27FC236}">
                  <a16:creationId xmlns:a16="http://schemas.microsoft.com/office/drawing/2014/main" id="{2124F65E-2EAD-4441-BBE8-05095DF20C0D}"/>
                </a:ext>
              </a:extLst>
            </p:cNvPr>
            <p:cNvSpPr/>
            <p:nvPr/>
          </p:nvSpPr>
          <p:spPr>
            <a:xfrm>
              <a:off x="3749040" y="1973468"/>
              <a:ext cx="2794000" cy="379484"/>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grpSp>
    </p:spTree>
    <p:extLst>
      <p:ext uri="{BB962C8B-B14F-4D97-AF65-F5344CB8AC3E}">
        <p14:creationId xmlns:p14="http://schemas.microsoft.com/office/powerpoint/2010/main" val="84884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71EFC1-3414-493F-B4B2-2BE14D0B8E0B}"/>
              </a:ext>
            </a:extLst>
          </p:cNvPr>
          <p:cNvPicPr>
            <a:picLocks noChangeAspect="1"/>
          </p:cNvPicPr>
          <p:nvPr/>
        </p:nvPicPr>
        <p:blipFill>
          <a:blip r:embed="rId2"/>
          <a:stretch>
            <a:fillRect/>
          </a:stretch>
        </p:blipFill>
        <p:spPr>
          <a:xfrm>
            <a:off x="873760" y="1203731"/>
            <a:ext cx="9831582" cy="5319617"/>
          </a:xfrm>
          <a:prstGeom prst="rect">
            <a:avLst/>
          </a:prstGeom>
        </p:spPr>
      </p:pic>
      <p:sp>
        <p:nvSpPr>
          <p:cNvPr id="6" name="TextBox 5">
            <a:extLst>
              <a:ext uri="{FF2B5EF4-FFF2-40B4-BE49-F238E27FC236}">
                <a16:creationId xmlns:a16="http://schemas.microsoft.com/office/drawing/2014/main" id="{DE1C90B8-932F-4D13-8C32-64AFA9081617}"/>
              </a:ext>
            </a:extLst>
          </p:cNvPr>
          <p:cNvSpPr txBox="1"/>
          <p:nvPr/>
        </p:nvSpPr>
        <p:spPr>
          <a:xfrm>
            <a:off x="0" y="-85115"/>
            <a:ext cx="12192000" cy="120827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1800" b="1" dirty="0">
                <a:solidFill>
                  <a:schemeClr val="accent1">
                    <a:lumMod val="50000"/>
                  </a:schemeClr>
                </a:solidFill>
              </a:rPr>
              <a:t>In Comparison/Survival we will notice :</a:t>
            </a:r>
          </a:p>
          <a:p>
            <a:pPr marL="285750" indent="-285750">
              <a:lnSpc>
                <a:spcPct val="150000"/>
              </a:lnSpc>
              <a:buFont typeface="Arial" panose="020B0604020202020204" pitchFamily="34" charset="0"/>
              <a:buChar char="•"/>
            </a:pPr>
            <a:r>
              <a:rPr lang="en-US" sz="1600" dirty="0">
                <a:solidFill>
                  <a:schemeClr val="accent1">
                    <a:lumMod val="75000"/>
                  </a:schemeClr>
                </a:solidFill>
              </a:rPr>
              <a:t>As the number of months increases, the rate of recovery from the disease decreases, and therefore the death rate increases.</a:t>
            </a:r>
          </a:p>
          <a:p>
            <a:pPr marL="285750" indent="-285750">
              <a:lnSpc>
                <a:spcPct val="150000"/>
              </a:lnSpc>
              <a:buFont typeface="Arial" panose="020B0604020202020204" pitchFamily="34" charset="0"/>
              <a:buChar char="•"/>
            </a:pPr>
            <a:r>
              <a:rPr lang="en-US" sz="1600" dirty="0">
                <a:solidFill>
                  <a:schemeClr val="accent1">
                    <a:lumMod val="75000"/>
                  </a:schemeClr>
                </a:solidFill>
              </a:rPr>
              <a:t>The maximum number of months  patient can survive from altered group is approximately 80 months</a:t>
            </a:r>
            <a:r>
              <a:rPr lang="ar-EG" sz="1600" dirty="0">
                <a:solidFill>
                  <a:schemeClr val="accent1">
                    <a:lumMod val="75000"/>
                  </a:schemeClr>
                </a:solidFill>
              </a:rPr>
              <a:t> . </a:t>
            </a:r>
            <a:endParaRPr lang="en-US" sz="1600" dirty="0">
              <a:solidFill>
                <a:schemeClr val="accent1">
                  <a:lumMod val="75000"/>
                </a:schemeClr>
              </a:solidFill>
            </a:endParaRPr>
          </a:p>
        </p:txBody>
      </p:sp>
    </p:spTree>
    <p:extLst>
      <p:ext uri="{BB962C8B-B14F-4D97-AF65-F5344CB8AC3E}">
        <p14:creationId xmlns:p14="http://schemas.microsoft.com/office/powerpoint/2010/main" val="317902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394871-325C-4048-B576-93319DA8890E}"/>
              </a:ext>
            </a:extLst>
          </p:cNvPr>
          <p:cNvSpPr>
            <a:spLocks noGrp="1"/>
          </p:cNvSpPr>
          <p:nvPr>
            <p:ph type="ctrTitle"/>
          </p:nvPr>
        </p:nvSpPr>
        <p:spPr>
          <a:xfrm>
            <a:off x="1167494" y="1122363"/>
            <a:ext cx="6220278" cy="2387600"/>
          </a:xfrm>
        </p:spPr>
        <p:txBody>
          <a:bodyPr/>
          <a:lstStyle/>
          <a:p>
            <a:pPr algn="ctr"/>
            <a:r>
              <a:rPr lang="en-US" dirty="0">
                <a:solidFill>
                  <a:schemeClr val="accent1">
                    <a:lumMod val="50000"/>
                  </a:schemeClr>
                </a:solidFill>
                <a:latin typeface="Calisto MT" panose="02040603050505030304" pitchFamily="18" charset="0"/>
              </a:rPr>
              <a:t>The Second Tool</a:t>
            </a:r>
            <a:br>
              <a:rPr lang="en-US" dirty="0">
                <a:solidFill>
                  <a:schemeClr val="accent1">
                    <a:lumMod val="50000"/>
                  </a:schemeClr>
                </a:solidFill>
                <a:latin typeface="Calisto MT" panose="02040603050505030304" pitchFamily="18" charset="0"/>
              </a:rPr>
            </a:br>
            <a:r>
              <a:rPr lang="en-US" dirty="0">
                <a:solidFill>
                  <a:schemeClr val="accent1">
                    <a:lumMod val="50000"/>
                  </a:schemeClr>
                </a:solidFill>
                <a:latin typeface="Calisto MT" panose="02040603050505030304" pitchFamily="18" charset="0"/>
              </a:rPr>
              <a:t>Firehouse</a:t>
            </a:r>
          </a:p>
        </p:txBody>
      </p:sp>
      <p:pic>
        <p:nvPicPr>
          <p:cNvPr id="4" name="Picture 3">
            <a:extLst>
              <a:ext uri="{FF2B5EF4-FFF2-40B4-BE49-F238E27FC236}">
                <a16:creationId xmlns:a16="http://schemas.microsoft.com/office/drawing/2014/main" id="{8EFEEBC0-AFB8-428D-91BB-BBD791A066BD}"/>
              </a:ext>
            </a:extLst>
          </p:cNvPr>
          <p:cNvPicPr>
            <a:picLocks noChangeAspect="1"/>
          </p:cNvPicPr>
          <p:nvPr/>
        </p:nvPicPr>
        <p:blipFill>
          <a:blip r:embed="rId2"/>
          <a:stretch>
            <a:fillRect/>
          </a:stretch>
        </p:blipFill>
        <p:spPr>
          <a:xfrm>
            <a:off x="619429" y="3961546"/>
            <a:ext cx="6387657" cy="2071505"/>
          </a:xfrm>
          <a:prstGeom prst="rect">
            <a:avLst/>
          </a:prstGeom>
        </p:spPr>
      </p:pic>
      <p:pic>
        <p:nvPicPr>
          <p:cNvPr id="5" name="Picture 4">
            <a:extLst>
              <a:ext uri="{FF2B5EF4-FFF2-40B4-BE49-F238E27FC236}">
                <a16:creationId xmlns:a16="http://schemas.microsoft.com/office/drawing/2014/main" id="{2D8D0E6A-56BF-4A89-ACD2-2B6A21031F2B}"/>
              </a:ext>
            </a:extLst>
          </p:cNvPr>
          <p:cNvPicPr>
            <a:picLocks noChangeAspect="1"/>
          </p:cNvPicPr>
          <p:nvPr/>
        </p:nvPicPr>
        <p:blipFill>
          <a:blip r:embed="rId3"/>
          <a:stretch>
            <a:fillRect/>
          </a:stretch>
        </p:blipFill>
        <p:spPr>
          <a:xfrm>
            <a:off x="3680613" y="6301738"/>
            <a:ext cx="4115157" cy="365792"/>
          </a:xfrm>
          <a:prstGeom prst="rect">
            <a:avLst/>
          </a:prstGeom>
        </p:spPr>
      </p:pic>
    </p:spTree>
    <p:extLst>
      <p:ext uri="{BB962C8B-B14F-4D97-AF65-F5344CB8AC3E}">
        <p14:creationId xmlns:p14="http://schemas.microsoft.com/office/powerpoint/2010/main" val="109232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A55A497-810F-4F60-B84E-FDE68ABFE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5" descr="Screenshot (18)_LI.jpg">
            <a:extLst>
              <a:ext uri="{FF2B5EF4-FFF2-40B4-BE49-F238E27FC236}">
                <a16:creationId xmlns:a16="http://schemas.microsoft.com/office/drawing/2014/main" id="{3D9C404E-4A16-4D91-BF03-02EF58C74154}"/>
              </a:ext>
            </a:extLst>
          </p:cNvPr>
          <p:cNvPicPr>
            <a:picLocks noChangeAspect="1"/>
          </p:cNvPicPr>
          <p:nvPr/>
        </p:nvPicPr>
        <p:blipFill>
          <a:blip r:embed="rId2"/>
          <a:stretch>
            <a:fillRect/>
          </a:stretch>
        </p:blipFill>
        <p:spPr>
          <a:xfrm>
            <a:off x="804101" y="1717660"/>
            <a:ext cx="6519391" cy="3422680"/>
          </a:xfrm>
          <a:prstGeom prst="rect">
            <a:avLst/>
          </a:prstGeom>
        </p:spPr>
      </p:pic>
      <p:sp>
        <p:nvSpPr>
          <p:cNvPr id="47" name="Freeform 6">
            <a:extLst>
              <a:ext uri="{FF2B5EF4-FFF2-40B4-BE49-F238E27FC236}">
                <a16:creationId xmlns:a16="http://schemas.microsoft.com/office/drawing/2014/main" id="{4B8E30CD-C8AA-4F1D-8997-BAFCF7CE9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1A2CE4AB-6F16-49A0-9608-1227FF801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8">
            <a:extLst>
              <a:ext uri="{FF2B5EF4-FFF2-40B4-BE49-F238E27FC236}">
                <a16:creationId xmlns:a16="http://schemas.microsoft.com/office/drawing/2014/main" id="{50C6CE2B-DD6C-4EBC-9E38-2FCF23E93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85B34B95-F0EE-4FC4-AB4D-83A04D7A8FD8}"/>
              </a:ext>
            </a:extLst>
          </p:cNvPr>
          <p:cNvSpPr txBox="1"/>
          <p:nvPr/>
        </p:nvSpPr>
        <p:spPr>
          <a:xfrm>
            <a:off x="7821033" y="2258216"/>
            <a:ext cx="3264916" cy="2660684"/>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rgbClr val="FFFFFF"/>
                </a:solidFill>
              </a:rPr>
              <a:t>Download dataset from GDAC Firehose</a:t>
            </a:r>
            <a:br>
              <a:rPr lang="en-US" sz="2000" dirty="0">
                <a:solidFill>
                  <a:srgbClr val="FFFFFF"/>
                </a:solidFill>
              </a:rPr>
            </a:br>
            <a:r>
              <a:rPr lang="en-US" sz="2000" dirty="0">
                <a:solidFill>
                  <a:srgbClr val="FFFFFF"/>
                </a:solidFill>
              </a:rPr>
              <a:t>Choose the Disease Name or Type the Disease Name on the Search Results(Liver Hepatocellular carcinoma)</a:t>
            </a:r>
            <a:br>
              <a:rPr lang="en-US" sz="2000" dirty="0">
                <a:solidFill>
                  <a:srgbClr val="FFFFFF"/>
                </a:solidFill>
              </a:rPr>
            </a:br>
            <a:r>
              <a:rPr lang="en-US" sz="2000" dirty="0">
                <a:solidFill>
                  <a:srgbClr val="FFFFFF"/>
                </a:solidFill>
              </a:rPr>
              <a:t>Click on Browse.</a:t>
            </a:r>
          </a:p>
        </p:txBody>
      </p:sp>
      <p:sp>
        <p:nvSpPr>
          <p:cNvPr id="4" name="Slide Number Placeholder 3">
            <a:extLst>
              <a:ext uri="{FF2B5EF4-FFF2-40B4-BE49-F238E27FC236}">
                <a16:creationId xmlns:a16="http://schemas.microsoft.com/office/drawing/2014/main" id="{04FD59C4-9163-410B-80F1-F8C456296EE1}"/>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pPr>
            <a:fld id="{F0587FB1-DD9D-489E-99BA-B73AEB606F56}" type="slidenum">
              <a:rPr lang="en-US">
                <a:solidFill>
                  <a:schemeClr val="tx1">
                    <a:tint val="75000"/>
                  </a:schemeClr>
                </a:solidFill>
              </a:rPr>
              <a:pPr>
                <a:spcAft>
                  <a:spcPts val="600"/>
                </a:spcAft>
              </a:pPr>
              <a:t>18</a:t>
            </a:fld>
            <a:endParaRPr lang="en-US">
              <a:solidFill>
                <a:schemeClr val="tx1">
                  <a:tint val="75000"/>
                </a:schemeClr>
              </a:solidFill>
            </a:endParaRPr>
          </a:p>
        </p:txBody>
      </p:sp>
      <p:sp>
        <p:nvSpPr>
          <p:cNvPr id="53" name="Rectangle 8">
            <a:extLst>
              <a:ext uri="{FF2B5EF4-FFF2-40B4-BE49-F238E27FC236}">
                <a16:creationId xmlns:a16="http://schemas.microsoft.com/office/drawing/2014/main" id="{2C8B90EA-01BD-4358-9BD4-801A57B9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ooter Placeholder 3">
            <a:extLst>
              <a:ext uri="{FF2B5EF4-FFF2-40B4-BE49-F238E27FC236}">
                <a16:creationId xmlns:a16="http://schemas.microsoft.com/office/drawing/2014/main" id="{5321D0A7-1C7F-4477-B0CD-CDD4EA233077}"/>
              </a:ext>
            </a:extLst>
          </p:cNvPr>
          <p:cNvSpPr>
            <a:spLocks noGrp="1"/>
          </p:cNvSpPr>
          <p:nvPr>
            <p:ph type="ftr" sz="quarter" idx="11"/>
          </p:nvPr>
        </p:nvSpPr>
        <p:spPr>
          <a:xfrm>
            <a:off x="795338" y="6383338"/>
            <a:ext cx="6913562" cy="315912"/>
          </a:xfrm>
        </p:spPr>
        <p:txBody>
          <a:bodyPr/>
          <a:lstStyle/>
          <a:p>
            <a:r>
              <a:rPr lang="en-US" dirty="0"/>
              <a:t>The Cancer Genome Atlas(TCGA)</a:t>
            </a:r>
          </a:p>
        </p:txBody>
      </p:sp>
    </p:spTree>
    <p:extLst>
      <p:ext uri="{BB962C8B-B14F-4D97-AF65-F5344CB8AC3E}">
        <p14:creationId xmlns:p14="http://schemas.microsoft.com/office/powerpoint/2010/main" val="71325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22D6023B-5EC9-4B84-A545-ECF9F911BAD4}"/>
              </a:ext>
            </a:extLst>
          </p:cNvPr>
          <p:cNvSpPr txBox="1"/>
          <p:nvPr/>
        </p:nvSpPr>
        <p:spPr>
          <a:xfrm>
            <a:off x="1147725" y="1950051"/>
            <a:ext cx="3207024" cy="2657475"/>
          </a:xfrm>
          <a:prstGeom prst="rect">
            <a:avLst/>
          </a:prstGeom>
        </p:spPr>
        <p:txBody>
          <a:bodyPr vert="horz" lIns="91440" tIns="45720" rIns="91440" bIns="45720" rtlCol="0" anchor="t">
            <a:normAutofit/>
          </a:bodyPr>
          <a:lstStyle/>
          <a:p>
            <a:pPr>
              <a:lnSpc>
                <a:spcPct val="90000"/>
              </a:lnSpc>
              <a:spcAft>
                <a:spcPts val="600"/>
              </a:spcAft>
            </a:pPr>
            <a:r>
              <a:rPr lang="en-US" sz="1900" dirty="0">
                <a:solidFill>
                  <a:srgbClr val="FEFFFF"/>
                </a:solidFill>
              </a:rPr>
              <a:t>Choose what kind of Data you want to Download </a:t>
            </a:r>
            <a:br>
              <a:rPr lang="en-US" sz="1900" dirty="0">
                <a:solidFill>
                  <a:srgbClr val="FEFFFF"/>
                </a:solidFill>
              </a:rPr>
            </a:br>
            <a:r>
              <a:rPr lang="en-US" sz="1900" dirty="0">
                <a:solidFill>
                  <a:srgbClr val="FEFFFF"/>
                </a:solidFill>
              </a:rPr>
              <a:t>from the Archives(Clinical Analyses or Mutation Analyses or mRNAseq Analyses….)</a:t>
            </a:r>
            <a:br>
              <a:rPr lang="en-US" sz="1900" dirty="0">
                <a:solidFill>
                  <a:srgbClr val="FEFFFF"/>
                </a:solidFill>
              </a:rPr>
            </a:br>
            <a:r>
              <a:rPr lang="en-US" sz="1900" dirty="0">
                <a:solidFill>
                  <a:srgbClr val="FEFFFF"/>
                </a:solidFill>
              </a:rPr>
              <a:t>Download mRNAseq (RSEM Gene Normalized data)</a:t>
            </a:r>
            <a:br>
              <a:rPr lang="en-US" sz="1900" dirty="0">
                <a:solidFill>
                  <a:srgbClr val="FEFFFF"/>
                </a:solidFill>
              </a:rPr>
            </a:br>
            <a:endParaRPr lang="en-US" sz="1900" dirty="0">
              <a:solidFill>
                <a:srgbClr val="FEFFFF"/>
              </a:solidFill>
            </a:endParaRPr>
          </a:p>
        </p:txBody>
      </p:sp>
      <p:pic>
        <p:nvPicPr>
          <p:cNvPr id="7" name="Content Placeholder 3" descr="Screenshot (20)_LI.jpg">
            <a:extLst>
              <a:ext uri="{FF2B5EF4-FFF2-40B4-BE49-F238E27FC236}">
                <a16:creationId xmlns:a16="http://schemas.microsoft.com/office/drawing/2014/main" id="{36740D12-FD0F-4B9D-967D-62041CCE3CFC}"/>
              </a:ext>
            </a:extLst>
          </p:cNvPr>
          <p:cNvPicPr>
            <a:picLocks noChangeAspect="1"/>
          </p:cNvPicPr>
          <p:nvPr/>
        </p:nvPicPr>
        <p:blipFill rotWithShape="1">
          <a:blip r:embed="rId2" cstate="print"/>
          <a:srcRect l="21423" r="22380" b="1"/>
          <a:stretch/>
        </p:blipFill>
        <p:spPr>
          <a:xfrm>
            <a:off x="4991024" y="643467"/>
            <a:ext cx="6679832" cy="5251646"/>
          </a:xfrm>
          <a:prstGeom prst="rect">
            <a:avLst/>
          </a:prstGeom>
        </p:spPr>
      </p:pic>
      <p:sp>
        <p:nvSpPr>
          <p:cNvPr id="4" name="Slide Number Placeholder 3">
            <a:extLst>
              <a:ext uri="{FF2B5EF4-FFF2-40B4-BE49-F238E27FC236}">
                <a16:creationId xmlns:a16="http://schemas.microsoft.com/office/drawing/2014/main" id="{0140AAAE-01BE-4D56-88C3-FB1A53F8F4F3}"/>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F0587FB1-DD9D-489E-99BA-B73AEB606F56}" type="slidenum">
              <a:rPr lang="en-US" sz="1000">
                <a:solidFill>
                  <a:schemeClr val="tx1">
                    <a:tint val="75000"/>
                  </a:schemeClr>
                </a:solidFill>
              </a:rPr>
              <a:pPr>
                <a:spcAft>
                  <a:spcPts val="600"/>
                </a:spcAft>
                <a:defRPr/>
              </a:pPr>
              <a:t>19</a:t>
            </a:fld>
            <a:endParaRPr lang="en-US" sz="1000">
              <a:solidFill>
                <a:schemeClr val="tx1">
                  <a:tint val="75000"/>
                </a:schemeClr>
              </a:solidFill>
            </a:endParaRPr>
          </a:p>
        </p:txBody>
      </p:sp>
      <p:sp>
        <p:nvSpPr>
          <p:cNvPr id="41" name="Footer Placeholder 3">
            <a:extLst>
              <a:ext uri="{FF2B5EF4-FFF2-40B4-BE49-F238E27FC236}">
                <a16:creationId xmlns:a16="http://schemas.microsoft.com/office/drawing/2014/main" id="{4B8CE61C-365F-4E61-9A7D-4195B17655BD}"/>
              </a:ext>
            </a:extLst>
          </p:cNvPr>
          <p:cNvSpPr>
            <a:spLocks noGrp="1"/>
          </p:cNvSpPr>
          <p:nvPr>
            <p:ph type="ftr" sz="quarter" idx="11"/>
          </p:nvPr>
        </p:nvSpPr>
        <p:spPr>
          <a:xfrm>
            <a:off x="795338" y="6381750"/>
            <a:ext cx="6757987" cy="320675"/>
          </a:xfrm>
        </p:spPr>
        <p:txBody>
          <a:bodyPr/>
          <a:lstStyle/>
          <a:p>
            <a:r>
              <a:rPr lang="en-US" dirty="0"/>
              <a:t>The Cancer Genome Atlas(TCGA)</a:t>
            </a:r>
          </a:p>
        </p:txBody>
      </p:sp>
    </p:spTree>
    <p:extLst>
      <p:ext uri="{BB962C8B-B14F-4D97-AF65-F5344CB8AC3E}">
        <p14:creationId xmlns:p14="http://schemas.microsoft.com/office/powerpoint/2010/main" val="294527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42736" y="810001"/>
            <a:ext cx="9779183" cy="1325563"/>
          </a:xfrm>
        </p:spPr>
        <p:txBody>
          <a:bodyPr/>
          <a:lstStyle/>
          <a:p>
            <a:r>
              <a:rPr lang="en-US" sz="5400" dirty="0">
                <a:solidFill>
                  <a:schemeClr val="accent1">
                    <a:lumMod val="50000"/>
                  </a:schemeClr>
                </a:solidFill>
                <a:latin typeface="Calisto MT" panose="02040603050505030304" pitchFamily="18" charset="0"/>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202954" y="2520250"/>
            <a:ext cx="9779182" cy="2125851"/>
          </a:xfrm>
        </p:spPr>
        <p:txBody>
          <a:bodyPr vert="horz" lIns="91440" tIns="45720" rIns="91440" bIns="45720" rtlCol="0" anchor="t">
            <a:normAutofit fontScale="85000" lnSpcReduction="20000"/>
          </a:bodyPr>
          <a:lstStyle/>
          <a:p>
            <a:pPr marL="457200" indent="-457200">
              <a:lnSpc>
                <a:spcPct val="160000"/>
              </a:lnSpc>
              <a:buFont typeface="Arial" panose="020B0604020202020204" pitchFamily="34" charset="0"/>
              <a:buChar char="•"/>
            </a:pPr>
            <a:r>
              <a:rPr lang="en-US" sz="3200" b="1" dirty="0">
                <a:solidFill>
                  <a:schemeClr val="accent1">
                    <a:lumMod val="75000"/>
                  </a:schemeClr>
                </a:solidFill>
                <a:latin typeface="Corbel" panose="020B0503020204020204" pitchFamily="34" charset="0"/>
              </a:rPr>
              <a:t>Introduction to The Cancer Genome Atlas(TCGA)</a:t>
            </a:r>
          </a:p>
          <a:p>
            <a:pPr marL="457200" indent="-457200">
              <a:lnSpc>
                <a:spcPct val="160000"/>
              </a:lnSpc>
              <a:buFont typeface="Arial" panose="020B0604020202020204" pitchFamily="34" charset="0"/>
              <a:buChar char="•"/>
            </a:pPr>
            <a:r>
              <a:rPr lang="en-US" sz="3200" b="1" dirty="0">
                <a:solidFill>
                  <a:schemeClr val="accent1">
                    <a:lumMod val="75000"/>
                  </a:schemeClr>
                </a:solidFill>
                <a:latin typeface="Corbel" panose="020B0503020204020204" pitchFamily="34" charset="0"/>
              </a:rPr>
              <a:t>Analysis Of Data Using Tools of TCGA</a:t>
            </a:r>
          </a:p>
          <a:p>
            <a:pPr marL="457200" indent="-457200">
              <a:lnSpc>
                <a:spcPct val="160000"/>
              </a:lnSpc>
              <a:buFont typeface="Arial" panose="020B0604020202020204" pitchFamily="34" charset="0"/>
              <a:buChar char="•"/>
            </a:pPr>
            <a:r>
              <a:rPr lang="en-US" sz="3200" b="1" dirty="0">
                <a:solidFill>
                  <a:schemeClr val="accent1">
                    <a:lumMod val="75000"/>
                  </a:schemeClr>
                </a:solidFill>
                <a:latin typeface="Corbel" panose="020B0503020204020204" pitchFamily="34" charset="0"/>
              </a:rPr>
              <a:t>Using R language to access TCGA </a:t>
            </a:r>
          </a:p>
          <a:p>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The Cancer Genome Atlas(TCGA)</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A55A497-810F-4F60-B84E-FDE68ABFE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B0DABBC-93F5-4500-9692-137A2BCDB3DA}"/>
              </a:ext>
            </a:extLst>
          </p:cNvPr>
          <p:cNvPicPr>
            <a:picLocks noChangeAspect="1"/>
          </p:cNvPicPr>
          <p:nvPr/>
        </p:nvPicPr>
        <p:blipFill>
          <a:blip r:embed="rId2"/>
          <a:stretch>
            <a:fillRect/>
          </a:stretch>
        </p:blipFill>
        <p:spPr>
          <a:xfrm>
            <a:off x="1002690" y="804101"/>
            <a:ext cx="6122213" cy="5249798"/>
          </a:xfrm>
          <a:prstGeom prst="rect">
            <a:avLst/>
          </a:prstGeom>
        </p:spPr>
      </p:pic>
      <p:sp>
        <p:nvSpPr>
          <p:cNvPr id="47" name="Freeform 6">
            <a:extLst>
              <a:ext uri="{FF2B5EF4-FFF2-40B4-BE49-F238E27FC236}">
                <a16:creationId xmlns:a16="http://schemas.microsoft.com/office/drawing/2014/main" id="{4B8E30CD-C8AA-4F1D-8997-BAFCF7CE9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1A2CE4AB-6F16-49A0-9608-1227FF801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8">
            <a:extLst>
              <a:ext uri="{FF2B5EF4-FFF2-40B4-BE49-F238E27FC236}">
                <a16:creationId xmlns:a16="http://schemas.microsoft.com/office/drawing/2014/main" id="{50C6CE2B-DD6C-4EBC-9E38-2FCF23E93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39DF2917-0D22-4A34-A137-B595CB7AEFF4}"/>
              </a:ext>
            </a:extLst>
          </p:cNvPr>
          <p:cNvSpPr txBox="1"/>
          <p:nvPr/>
        </p:nvSpPr>
        <p:spPr>
          <a:xfrm>
            <a:off x="7835105" y="3072208"/>
            <a:ext cx="3264916" cy="2660684"/>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rgbClr val="FFFFFF"/>
                </a:solidFill>
              </a:rPr>
              <a:t>Extract the Data into MS Excel format</a:t>
            </a:r>
          </a:p>
        </p:txBody>
      </p:sp>
      <p:sp>
        <p:nvSpPr>
          <p:cNvPr id="27" name="Footer Placeholder 3">
            <a:extLst>
              <a:ext uri="{FF2B5EF4-FFF2-40B4-BE49-F238E27FC236}">
                <a16:creationId xmlns:a16="http://schemas.microsoft.com/office/drawing/2014/main" id="{B1A1695E-C8B2-48BE-B359-5BD07809A958}"/>
              </a:ext>
            </a:extLst>
          </p:cNvPr>
          <p:cNvSpPr>
            <a:spLocks noGrp="1"/>
          </p:cNvSpPr>
          <p:nvPr>
            <p:ph type="ftr" sz="quarter" idx="11"/>
          </p:nvPr>
        </p:nvSpPr>
        <p:spPr>
          <a:xfrm>
            <a:off x="795528" y="6383066"/>
            <a:ext cx="6912866" cy="315931"/>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The Cancer Genome Atlas(TCGA)</a:t>
            </a:r>
          </a:p>
        </p:txBody>
      </p:sp>
      <p:sp>
        <p:nvSpPr>
          <p:cNvPr id="4" name="Slide Number Placeholder 3">
            <a:extLst>
              <a:ext uri="{FF2B5EF4-FFF2-40B4-BE49-F238E27FC236}">
                <a16:creationId xmlns:a16="http://schemas.microsoft.com/office/drawing/2014/main" id="{1ED824CE-E471-4C59-A438-69601A328F14}"/>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F0587FB1-DD9D-489E-99BA-B73AEB606F56}" type="slidenum">
              <a:rPr lang="en-US" smtClean="0">
                <a:solidFill>
                  <a:schemeClr val="tx1">
                    <a:tint val="75000"/>
                  </a:schemeClr>
                </a:solidFill>
              </a:rPr>
              <a:pPr>
                <a:spcAft>
                  <a:spcPts val="600"/>
                </a:spcAft>
                <a:defRPr/>
              </a:pPr>
              <a:t>20</a:t>
            </a:fld>
            <a:endParaRPr lang="en-US">
              <a:solidFill>
                <a:schemeClr val="tx1">
                  <a:tint val="75000"/>
                </a:schemeClr>
              </a:solidFill>
            </a:endParaRPr>
          </a:p>
        </p:txBody>
      </p:sp>
      <p:sp>
        <p:nvSpPr>
          <p:cNvPr id="53" name="Rectangle 8">
            <a:extLst>
              <a:ext uri="{FF2B5EF4-FFF2-40B4-BE49-F238E27FC236}">
                <a16:creationId xmlns:a16="http://schemas.microsoft.com/office/drawing/2014/main" id="{2C8B90EA-01BD-4358-9BD4-801A57B9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97518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00F7698C-ABCE-4FED-B512-EFB0B766375D}"/>
              </a:ext>
            </a:extLst>
          </p:cNvPr>
          <p:cNvSpPr txBox="1"/>
          <p:nvPr/>
        </p:nvSpPr>
        <p:spPr>
          <a:xfrm>
            <a:off x="1329681" y="2701862"/>
            <a:ext cx="3200451" cy="1106567"/>
          </a:xfrm>
          <a:prstGeom prst="rect">
            <a:avLst/>
          </a:prstGeom>
        </p:spPr>
        <p:txBody>
          <a:bodyPr vert="horz" lIns="91440" tIns="45720" rIns="91440" bIns="45720" rtlCol="0" anchor="t">
            <a:normAutofit/>
          </a:bodyPr>
          <a:lstStyle/>
          <a:p>
            <a:pPr>
              <a:lnSpc>
                <a:spcPct val="90000"/>
              </a:lnSpc>
              <a:spcAft>
                <a:spcPts val="600"/>
              </a:spcAft>
            </a:pPr>
            <a:r>
              <a:rPr lang="en-US" sz="2400" dirty="0">
                <a:solidFill>
                  <a:srgbClr val="FEFFFF"/>
                </a:solidFill>
              </a:rPr>
              <a:t>Separate Gene Name and Gene Id </a:t>
            </a:r>
          </a:p>
        </p:txBody>
      </p:sp>
      <p:pic>
        <p:nvPicPr>
          <p:cNvPr id="7" name="Content Placeholder 3" descr="Screenshot (27)_LI.jpg">
            <a:extLst>
              <a:ext uri="{FF2B5EF4-FFF2-40B4-BE49-F238E27FC236}">
                <a16:creationId xmlns:a16="http://schemas.microsoft.com/office/drawing/2014/main" id="{0185C434-1C90-4036-B3B1-E422D5AC7154}"/>
              </a:ext>
            </a:extLst>
          </p:cNvPr>
          <p:cNvPicPr>
            <a:picLocks noChangeAspect="1"/>
          </p:cNvPicPr>
          <p:nvPr/>
        </p:nvPicPr>
        <p:blipFill rotWithShape="1">
          <a:blip r:embed="rId2"/>
          <a:srcRect l="21564" r="23957" b="-1"/>
          <a:stretch/>
        </p:blipFill>
        <p:spPr>
          <a:xfrm>
            <a:off x="4991024" y="643467"/>
            <a:ext cx="6288377" cy="5251646"/>
          </a:xfrm>
          <a:prstGeom prst="rect">
            <a:avLst/>
          </a:prstGeom>
        </p:spPr>
      </p:pic>
      <p:sp>
        <p:nvSpPr>
          <p:cNvPr id="4" name="Slide Number Placeholder 3">
            <a:extLst>
              <a:ext uri="{FF2B5EF4-FFF2-40B4-BE49-F238E27FC236}">
                <a16:creationId xmlns:a16="http://schemas.microsoft.com/office/drawing/2014/main" id="{74EDDE67-238D-4B57-8083-51C3EF585EA5}"/>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F0587FB1-DD9D-489E-99BA-B73AEB606F56}" type="slidenum">
              <a:rPr lang="en-US" sz="1000">
                <a:solidFill>
                  <a:schemeClr val="tx1">
                    <a:tint val="75000"/>
                  </a:schemeClr>
                </a:solidFill>
              </a:rPr>
              <a:pPr>
                <a:spcAft>
                  <a:spcPts val="600"/>
                </a:spcAft>
                <a:defRPr/>
              </a:pPr>
              <a:t>21</a:t>
            </a:fld>
            <a:endParaRPr lang="en-US" sz="1000">
              <a:solidFill>
                <a:schemeClr val="tx1">
                  <a:tint val="75000"/>
                </a:schemeClr>
              </a:solidFill>
            </a:endParaRPr>
          </a:p>
        </p:txBody>
      </p:sp>
      <p:sp>
        <p:nvSpPr>
          <p:cNvPr id="22" name="Footer Placeholder 3">
            <a:extLst>
              <a:ext uri="{FF2B5EF4-FFF2-40B4-BE49-F238E27FC236}">
                <a16:creationId xmlns:a16="http://schemas.microsoft.com/office/drawing/2014/main" id="{C155B3DB-BD93-4201-8419-FC580543A184}"/>
              </a:ext>
            </a:extLst>
          </p:cNvPr>
          <p:cNvSpPr>
            <a:spLocks noGrp="1"/>
          </p:cNvSpPr>
          <p:nvPr>
            <p:ph type="ftr" sz="quarter" idx="11"/>
          </p:nvPr>
        </p:nvSpPr>
        <p:spPr>
          <a:xfrm>
            <a:off x="3034316" y="6379829"/>
            <a:ext cx="6757987" cy="320675"/>
          </a:xfrm>
        </p:spPr>
        <p:txBody>
          <a:bodyPr/>
          <a:lstStyle/>
          <a:p>
            <a:r>
              <a:rPr lang="en-US" dirty="0"/>
              <a:t>The Cancer Genome Atlas(TCGA)</a:t>
            </a:r>
          </a:p>
        </p:txBody>
      </p:sp>
    </p:spTree>
    <p:extLst>
      <p:ext uri="{BB962C8B-B14F-4D97-AF65-F5344CB8AC3E}">
        <p14:creationId xmlns:p14="http://schemas.microsoft.com/office/powerpoint/2010/main" val="101261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Content Placeholder 3" descr="Screenshot (28).png">
            <a:extLst>
              <a:ext uri="{FF2B5EF4-FFF2-40B4-BE49-F238E27FC236}">
                <a16:creationId xmlns:a16="http://schemas.microsoft.com/office/drawing/2014/main" id="{E9CC0D18-EF7A-4F8B-84D9-C55A1BE1E3F5}"/>
              </a:ext>
            </a:extLst>
          </p:cNvPr>
          <p:cNvPicPr>
            <a:picLocks noChangeAspect="1"/>
          </p:cNvPicPr>
          <p:nvPr/>
        </p:nvPicPr>
        <p:blipFill rotWithShape="1">
          <a:blip r:embed="rId2"/>
          <a:srcRect r="41026" b="2"/>
          <a:stretch/>
        </p:blipFill>
        <p:spPr>
          <a:xfrm>
            <a:off x="804101" y="804101"/>
            <a:ext cx="6730556" cy="5249798"/>
          </a:xfrm>
          <a:prstGeom prst="rect">
            <a:avLst/>
          </a:prstGeom>
        </p:spPr>
      </p:pic>
      <p:sp>
        <p:nvSpPr>
          <p:cNvPr id="6" name="TextBox 5">
            <a:extLst>
              <a:ext uri="{FF2B5EF4-FFF2-40B4-BE49-F238E27FC236}">
                <a16:creationId xmlns:a16="http://schemas.microsoft.com/office/drawing/2014/main" id="{F8B4D6E4-0291-46BC-8EF3-62FA64EB223C}"/>
              </a:ext>
            </a:extLst>
          </p:cNvPr>
          <p:cNvSpPr txBox="1"/>
          <p:nvPr/>
        </p:nvSpPr>
        <p:spPr>
          <a:xfrm>
            <a:off x="7807595" y="3026736"/>
            <a:ext cx="3264916" cy="2660684"/>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rgbClr val="FFFFFF"/>
                </a:solidFill>
              </a:rPr>
              <a:t>Save as MS Excel format </a:t>
            </a:r>
          </a:p>
        </p:txBody>
      </p:sp>
      <p:sp>
        <p:nvSpPr>
          <p:cNvPr id="4" name="Slide Number Placeholder 3">
            <a:extLst>
              <a:ext uri="{FF2B5EF4-FFF2-40B4-BE49-F238E27FC236}">
                <a16:creationId xmlns:a16="http://schemas.microsoft.com/office/drawing/2014/main" id="{6004974A-3F50-41D7-A8D3-DC6B9449167B}"/>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F0587FB1-DD9D-489E-99BA-B73AEB606F56}" type="slidenum">
              <a:rPr lang="en-US" smtClean="0">
                <a:solidFill>
                  <a:prstClr val="black">
                    <a:tint val="75000"/>
                  </a:prstClr>
                </a:solidFill>
                <a:latin typeface="Calibri" panose="020F0502020204030204"/>
              </a:rPr>
              <a:pPr>
                <a:spcAft>
                  <a:spcPts val="600"/>
                </a:spcAft>
                <a:defRPr/>
              </a:pPr>
              <a:t>22</a:t>
            </a:fld>
            <a:endParaRPr lang="en-US">
              <a:solidFill>
                <a:prstClr val="black">
                  <a:tint val="75000"/>
                </a:prstClr>
              </a:solidFill>
              <a:latin typeface="Calibri" panose="020F0502020204030204"/>
            </a:endParaRPr>
          </a:p>
        </p:txBody>
      </p:sp>
      <p:sp>
        <p:nvSpPr>
          <p:cNvPr id="29"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ooter Placeholder 3">
            <a:extLst>
              <a:ext uri="{FF2B5EF4-FFF2-40B4-BE49-F238E27FC236}">
                <a16:creationId xmlns:a16="http://schemas.microsoft.com/office/drawing/2014/main" id="{6BA97583-61DB-431F-B66C-5391D43C240D}"/>
              </a:ext>
            </a:extLst>
          </p:cNvPr>
          <p:cNvSpPr>
            <a:spLocks noGrp="1"/>
          </p:cNvSpPr>
          <p:nvPr>
            <p:ph type="ftr" sz="quarter" idx="11"/>
          </p:nvPr>
        </p:nvSpPr>
        <p:spPr>
          <a:xfrm>
            <a:off x="2930927" y="6375271"/>
            <a:ext cx="6913562" cy="315912"/>
          </a:xfrm>
        </p:spPr>
        <p:txBody>
          <a:bodyPr/>
          <a:lstStyle/>
          <a:p>
            <a:r>
              <a:rPr lang="en-US" dirty="0"/>
              <a:t>The Cancer Genome Atlas(TCGA)</a:t>
            </a:r>
          </a:p>
        </p:txBody>
      </p:sp>
    </p:spTree>
    <p:extLst>
      <p:ext uri="{BB962C8B-B14F-4D97-AF65-F5344CB8AC3E}">
        <p14:creationId xmlns:p14="http://schemas.microsoft.com/office/powerpoint/2010/main" val="761957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394871-325C-4048-B576-93319DA8890E}"/>
              </a:ext>
            </a:extLst>
          </p:cNvPr>
          <p:cNvSpPr>
            <a:spLocks noGrp="1"/>
          </p:cNvSpPr>
          <p:nvPr>
            <p:ph type="ctrTitle"/>
          </p:nvPr>
        </p:nvSpPr>
        <p:spPr>
          <a:xfrm>
            <a:off x="1204440" y="1537145"/>
            <a:ext cx="6220278" cy="2424401"/>
          </a:xfrm>
        </p:spPr>
        <p:txBody>
          <a:bodyPr/>
          <a:lstStyle/>
          <a:p>
            <a:pPr algn="ctr"/>
            <a:r>
              <a:rPr lang="en-US" dirty="0">
                <a:solidFill>
                  <a:schemeClr val="accent1">
                    <a:lumMod val="50000"/>
                  </a:schemeClr>
                </a:solidFill>
                <a:latin typeface="Calisto MT" panose="02040603050505030304" pitchFamily="18" charset="0"/>
              </a:rPr>
              <a:t>The Third Tool</a:t>
            </a:r>
            <a:br>
              <a:rPr lang="en-US" dirty="0">
                <a:solidFill>
                  <a:schemeClr val="accent1">
                    <a:lumMod val="50000"/>
                  </a:schemeClr>
                </a:solidFill>
                <a:latin typeface="Calisto MT" panose="02040603050505030304" pitchFamily="18" charset="0"/>
              </a:rPr>
            </a:br>
            <a:r>
              <a:rPr lang="en-US" dirty="0">
                <a:solidFill>
                  <a:schemeClr val="accent1">
                    <a:lumMod val="50000"/>
                  </a:schemeClr>
                </a:solidFill>
                <a:latin typeface="Calisto MT" panose="02040603050505030304" pitchFamily="18" charset="0"/>
              </a:rPr>
              <a:t>SurvNet</a:t>
            </a:r>
            <a:br>
              <a:rPr lang="en-US" dirty="0">
                <a:solidFill>
                  <a:schemeClr val="accent1">
                    <a:lumMod val="50000"/>
                  </a:schemeClr>
                </a:solidFill>
                <a:latin typeface="Calisto MT" panose="02040603050505030304" pitchFamily="18" charset="0"/>
              </a:rPr>
            </a:br>
            <a:endParaRPr lang="en-US" dirty="0">
              <a:solidFill>
                <a:schemeClr val="accent1">
                  <a:lumMod val="50000"/>
                </a:schemeClr>
              </a:solidFill>
              <a:latin typeface="Calisto MT" panose="02040603050505030304" pitchFamily="18" charset="0"/>
            </a:endParaRPr>
          </a:p>
        </p:txBody>
      </p:sp>
      <p:pic>
        <p:nvPicPr>
          <p:cNvPr id="5" name="Picture 4">
            <a:extLst>
              <a:ext uri="{FF2B5EF4-FFF2-40B4-BE49-F238E27FC236}">
                <a16:creationId xmlns:a16="http://schemas.microsoft.com/office/drawing/2014/main" id="{2D8D0E6A-56BF-4A89-ACD2-2B6A21031F2B}"/>
              </a:ext>
            </a:extLst>
          </p:cNvPr>
          <p:cNvPicPr>
            <a:picLocks noChangeAspect="1"/>
          </p:cNvPicPr>
          <p:nvPr/>
        </p:nvPicPr>
        <p:blipFill>
          <a:blip r:embed="rId2"/>
          <a:stretch>
            <a:fillRect/>
          </a:stretch>
        </p:blipFill>
        <p:spPr>
          <a:xfrm>
            <a:off x="3680613" y="6301738"/>
            <a:ext cx="4115157" cy="365792"/>
          </a:xfrm>
          <a:prstGeom prst="rect">
            <a:avLst/>
          </a:prstGeom>
        </p:spPr>
      </p:pic>
      <p:sp>
        <p:nvSpPr>
          <p:cNvPr id="6" name="TextBox 5">
            <a:extLst>
              <a:ext uri="{FF2B5EF4-FFF2-40B4-BE49-F238E27FC236}">
                <a16:creationId xmlns:a16="http://schemas.microsoft.com/office/drawing/2014/main" id="{735882EF-8472-4633-A870-0DD8E1937FCC}"/>
              </a:ext>
            </a:extLst>
          </p:cNvPr>
          <p:cNvSpPr txBox="1"/>
          <p:nvPr/>
        </p:nvSpPr>
        <p:spPr>
          <a:xfrm>
            <a:off x="240223" y="3244272"/>
            <a:ext cx="7666104" cy="2954655"/>
          </a:xfrm>
          <a:prstGeom prst="rect">
            <a:avLst/>
          </a:prstGeom>
          <a:noFill/>
        </p:spPr>
        <p:txBody>
          <a:bodyPr wrap="square">
            <a:spAutoFit/>
          </a:bodyPr>
          <a:lstStyle/>
          <a:p>
            <a:r>
              <a:rPr lang="en-US" sz="2400" b="1" dirty="0">
                <a:solidFill>
                  <a:schemeClr val="accent1">
                    <a:lumMod val="50000"/>
                  </a:schemeClr>
                </a:solidFill>
                <a:latin typeface="Calisto MT" panose="02040603050505030304" pitchFamily="18" charset="0"/>
              </a:rPr>
              <a:t>SurvNet:</a:t>
            </a:r>
          </a:p>
          <a:p>
            <a:pPr marL="0" indent="0">
              <a:buNone/>
            </a:pPr>
            <a:r>
              <a:rPr lang="en-US" sz="1800" dirty="0">
                <a:solidFill>
                  <a:schemeClr val="accent1">
                    <a:lumMod val="75000"/>
                  </a:schemeClr>
                </a:solidFill>
                <a:latin typeface="Calisto MT" panose="02040603050505030304" pitchFamily="18" charset="0"/>
              </a:rPr>
              <a:t> </a:t>
            </a:r>
            <a:r>
              <a:rPr lang="en-US" b="1" dirty="0">
                <a:solidFill>
                  <a:schemeClr val="accent1">
                    <a:lumMod val="75000"/>
                  </a:schemeClr>
                </a:solidFill>
                <a:latin typeface="Corbel" panose="020B0503020204020204" pitchFamily="34" charset="0"/>
              </a:rPr>
              <a:t>is a valuable bioinformatic tool for identifying network-based biomarkers that most correlate with patient survival data. SurvNet takes three input files: one biological network file as the searching platform (several human protein interaction networks are provided as choices), one molecular profiling file (e.g., array-based gene expression or DNA methylation data or mutation data), and one patient survival data file. Given user-defined parameters, SurvNet will automatically identify sub-networks that most correlate with patient survival data and display the results in a visually appealing manner.</a:t>
            </a:r>
          </a:p>
        </p:txBody>
      </p:sp>
    </p:spTree>
    <p:extLst>
      <p:ext uri="{BB962C8B-B14F-4D97-AF65-F5344CB8AC3E}">
        <p14:creationId xmlns:p14="http://schemas.microsoft.com/office/powerpoint/2010/main" val="42718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C03E376B-85DA-4802-B697-E52093A63072}"/>
              </a:ext>
            </a:extLst>
          </p:cNvPr>
          <p:cNvSpPr>
            <a:spLocks noGrp="1"/>
          </p:cNvSpPr>
          <p:nvPr>
            <p:ph type="sldNum" sz="quarter" idx="27"/>
          </p:nvPr>
        </p:nvSpPr>
        <p:spPr/>
        <p:txBody>
          <a:bodyPr/>
          <a:lstStyle/>
          <a:p>
            <a:fld id="{294A09A9-5501-47C1-A89A-A340965A2BE2}" type="slidenum">
              <a:rPr lang="en-US" smtClean="0"/>
              <a:pPr/>
              <a:t>24</a:t>
            </a:fld>
            <a:endParaRPr lang="en-US" dirty="0"/>
          </a:p>
        </p:txBody>
      </p:sp>
      <p:pic>
        <p:nvPicPr>
          <p:cNvPr id="32" name="Content Placeholder 4">
            <a:extLst>
              <a:ext uri="{FF2B5EF4-FFF2-40B4-BE49-F238E27FC236}">
                <a16:creationId xmlns:a16="http://schemas.microsoft.com/office/drawing/2014/main" id="{AF94D403-CE63-4C72-B3F3-6CC2FD182711}"/>
              </a:ext>
            </a:extLst>
          </p:cNvPr>
          <p:cNvPicPr>
            <a:picLocks noGrp="1" noChangeAspect="1"/>
          </p:cNvPicPr>
          <p:nvPr>
            <p:ph type="pic" sz="quarter" idx="13"/>
          </p:nvPr>
        </p:nvPicPr>
        <p:blipFill rotWithShape="1">
          <a:blip r:embed="rId2"/>
          <a:stretch/>
        </p:blipFill>
        <p:spPr>
          <a:xfrm>
            <a:off x="361680" y="394048"/>
            <a:ext cx="5531120" cy="3494462"/>
          </a:xfrm>
          <a:prstGeom prst="rect">
            <a:avLst/>
          </a:prstGeom>
          <a:noFill/>
        </p:spPr>
      </p:pic>
      <p:pic>
        <p:nvPicPr>
          <p:cNvPr id="33" name="Picture 32">
            <a:extLst>
              <a:ext uri="{FF2B5EF4-FFF2-40B4-BE49-F238E27FC236}">
                <a16:creationId xmlns:a16="http://schemas.microsoft.com/office/drawing/2014/main" id="{C142F313-DB8C-41D0-A7FA-B246CEC12C38}"/>
              </a:ext>
            </a:extLst>
          </p:cNvPr>
          <p:cNvPicPr>
            <a:picLocks noChangeAspect="1"/>
          </p:cNvPicPr>
          <p:nvPr/>
        </p:nvPicPr>
        <p:blipFill>
          <a:blip r:embed="rId3"/>
          <a:stretch>
            <a:fillRect/>
          </a:stretch>
        </p:blipFill>
        <p:spPr>
          <a:xfrm>
            <a:off x="6067379" y="2530496"/>
            <a:ext cx="5762941" cy="3564259"/>
          </a:xfrm>
          <a:prstGeom prst="rect">
            <a:avLst/>
          </a:prstGeom>
          <a:noFill/>
        </p:spPr>
      </p:pic>
      <p:pic>
        <p:nvPicPr>
          <p:cNvPr id="7" name="Picture 6">
            <a:extLst>
              <a:ext uri="{FF2B5EF4-FFF2-40B4-BE49-F238E27FC236}">
                <a16:creationId xmlns:a16="http://schemas.microsoft.com/office/drawing/2014/main" id="{B657FF79-0F85-460A-824D-28B91B05C4F2}"/>
              </a:ext>
            </a:extLst>
          </p:cNvPr>
          <p:cNvPicPr>
            <a:picLocks noChangeAspect="1"/>
          </p:cNvPicPr>
          <p:nvPr/>
        </p:nvPicPr>
        <p:blipFill>
          <a:blip r:embed="rId4"/>
          <a:stretch>
            <a:fillRect/>
          </a:stretch>
        </p:blipFill>
        <p:spPr>
          <a:xfrm>
            <a:off x="3680613" y="6301738"/>
            <a:ext cx="4115157" cy="365792"/>
          </a:xfrm>
          <a:prstGeom prst="rect">
            <a:avLst/>
          </a:prstGeom>
        </p:spPr>
      </p:pic>
    </p:spTree>
    <p:extLst>
      <p:ext uri="{BB962C8B-B14F-4D97-AF65-F5344CB8AC3E}">
        <p14:creationId xmlns:p14="http://schemas.microsoft.com/office/powerpoint/2010/main" val="57400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C03E376B-85DA-4802-B697-E52093A63072}"/>
              </a:ext>
            </a:extLst>
          </p:cNvPr>
          <p:cNvSpPr>
            <a:spLocks noGrp="1"/>
          </p:cNvSpPr>
          <p:nvPr>
            <p:ph type="sldNum" sz="quarter" idx="27"/>
          </p:nvPr>
        </p:nvSpPr>
        <p:spPr/>
        <p:txBody>
          <a:bodyPr/>
          <a:lstStyle/>
          <a:p>
            <a:fld id="{294A09A9-5501-47C1-A89A-A340965A2BE2}" type="slidenum">
              <a:rPr lang="en-US" smtClean="0"/>
              <a:pPr/>
              <a:t>25</a:t>
            </a:fld>
            <a:endParaRPr lang="en-US" dirty="0"/>
          </a:p>
        </p:txBody>
      </p:sp>
      <p:sp>
        <p:nvSpPr>
          <p:cNvPr id="4" name="TextBox 3">
            <a:extLst>
              <a:ext uri="{FF2B5EF4-FFF2-40B4-BE49-F238E27FC236}">
                <a16:creationId xmlns:a16="http://schemas.microsoft.com/office/drawing/2014/main" id="{75A784CE-5A7F-4355-9DE3-66DDC9357C85}"/>
              </a:ext>
            </a:extLst>
          </p:cNvPr>
          <p:cNvSpPr txBox="1"/>
          <p:nvPr/>
        </p:nvSpPr>
        <p:spPr>
          <a:xfrm>
            <a:off x="70338" y="110532"/>
            <a:ext cx="11917346" cy="1423082"/>
          </a:xfrm>
          <a:prstGeom prst="rect">
            <a:avLst/>
          </a:prstGeom>
          <a:noFill/>
        </p:spPr>
        <p:txBody>
          <a:bodyPr wrap="square" rtlCol="0">
            <a:spAutoFit/>
          </a:bodyPr>
          <a:lstStyle/>
          <a:p>
            <a:pPr>
              <a:lnSpc>
                <a:spcPct val="150000"/>
              </a:lnSpc>
            </a:pPr>
            <a:r>
              <a:rPr lang="en-US" sz="2000" i="0" dirty="0">
                <a:solidFill>
                  <a:schemeClr val="accent1">
                    <a:lumMod val="75000"/>
                  </a:schemeClr>
                </a:solidFill>
                <a:effectLst/>
                <a:latin typeface="Calisto MT" panose="02040603050505030304" pitchFamily="18" charset="0"/>
              </a:rPr>
              <a:t>The network data file contains all the edges of a biological network, in which each line has two tab‑separated molecular IDs (protein or gene name) representing two endpoints of an edge. Here is an example of network data and the corresponding network graph.</a:t>
            </a:r>
            <a:endParaRPr lang="en-US" sz="2000" dirty="0">
              <a:solidFill>
                <a:schemeClr val="accent1">
                  <a:lumMod val="75000"/>
                </a:schemeClr>
              </a:solidFill>
              <a:latin typeface="Calisto MT" panose="02040603050505030304" pitchFamily="18" charset="0"/>
            </a:endParaRPr>
          </a:p>
        </p:txBody>
      </p:sp>
      <p:sp>
        <p:nvSpPr>
          <p:cNvPr id="5" name="TextBox 4">
            <a:extLst>
              <a:ext uri="{FF2B5EF4-FFF2-40B4-BE49-F238E27FC236}">
                <a16:creationId xmlns:a16="http://schemas.microsoft.com/office/drawing/2014/main" id="{6955498F-4460-4D04-A7EA-2D9EE8A17221}"/>
              </a:ext>
            </a:extLst>
          </p:cNvPr>
          <p:cNvSpPr txBox="1"/>
          <p:nvPr/>
        </p:nvSpPr>
        <p:spPr>
          <a:xfrm>
            <a:off x="296680" y="3201004"/>
            <a:ext cx="4114800" cy="1631216"/>
          </a:xfrm>
          <a:prstGeom prst="rect">
            <a:avLst/>
          </a:prstGeom>
          <a:solidFill>
            <a:schemeClr val="accent1">
              <a:lumMod val="40000"/>
              <a:lumOff val="60000"/>
            </a:schemeClr>
          </a:solidFill>
          <a:ln w="57150">
            <a:solidFill>
              <a:schemeClr val="accent1">
                <a:lumMod val="75000"/>
              </a:schemeClr>
            </a:solidFill>
          </a:ln>
        </p:spPr>
        <p:txBody>
          <a:bodyPr wrap="square" rtlCol="0">
            <a:spAutoFit/>
          </a:bodyPr>
          <a:lstStyle/>
          <a:p>
            <a:pPr algn="ctr"/>
            <a:r>
              <a:rPr lang="en-US" sz="2000" b="1" i="0" dirty="0">
                <a:solidFill>
                  <a:schemeClr val="accent1">
                    <a:lumMod val="50000"/>
                  </a:schemeClr>
                </a:solidFill>
                <a:effectLst/>
                <a:latin typeface="Times New Roman" panose="02020603050405020304" pitchFamily="18" charset="0"/>
              </a:rPr>
              <a:t>NOTCH1     NFKB1</a:t>
            </a:r>
            <a:br>
              <a:rPr lang="en-US" sz="2000" dirty="0">
                <a:solidFill>
                  <a:schemeClr val="accent1">
                    <a:lumMod val="50000"/>
                  </a:schemeClr>
                </a:solidFill>
              </a:rPr>
            </a:br>
            <a:r>
              <a:rPr lang="en-US" sz="2000" b="1" i="0" dirty="0">
                <a:solidFill>
                  <a:schemeClr val="accent1">
                    <a:lumMod val="50000"/>
                  </a:schemeClr>
                </a:solidFill>
                <a:effectLst/>
                <a:latin typeface="Times New Roman" panose="02020603050405020304" pitchFamily="18" charset="0"/>
              </a:rPr>
              <a:t>NFKB1          AR</a:t>
            </a:r>
            <a:br>
              <a:rPr lang="en-US" sz="2000" dirty="0">
                <a:solidFill>
                  <a:schemeClr val="accent1">
                    <a:lumMod val="50000"/>
                  </a:schemeClr>
                </a:solidFill>
              </a:rPr>
            </a:br>
            <a:r>
              <a:rPr lang="en-US" sz="2000" b="1" i="0" dirty="0">
                <a:solidFill>
                  <a:schemeClr val="accent1">
                    <a:lumMod val="50000"/>
                  </a:schemeClr>
                </a:solidFill>
                <a:effectLst/>
                <a:latin typeface="Times New Roman" panose="02020603050405020304" pitchFamily="18" charset="0"/>
              </a:rPr>
              <a:t>CTNNB1         AR</a:t>
            </a:r>
            <a:br>
              <a:rPr lang="en-US" sz="2000" dirty="0">
                <a:solidFill>
                  <a:schemeClr val="accent1">
                    <a:lumMod val="50000"/>
                  </a:schemeClr>
                </a:solidFill>
              </a:rPr>
            </a:br>
            <a:r>
              <a:rPr lang="en-US" sz="2000" b="1" i="0" dirty="0">
                <a:solidFill>
                  <a:schemeClr val="accent1">
                    <a:lumMod val="50000"/>
                  </a:schemeClr>
                </a:solidFill>
                <a:effectLst/>
                <a:latin typeface="Times New Roman" panose="02020603050405020304" pitchFamily="18" charset="0"/>
              </a:rPr>
              <a:t>CTNNB1     NFKB1</a:t>
            </a:r>
            <a:br>
              <a:rPr lang="en-US" sz="2000" dirty="0">
                <a:solidFill>
                  <a:schemeClr val="accent1">
                    <a:lumMod val="50000"/>
                  </a:schemeClr>
                </a:solidFill>
              </a:rPr>
            </a:br>
            <a:r>
              <a:rPr lang="en-US" sz="2000" b="1" i="0" dirty="0">
                <a:solidFill>
                  <a:schemeClr val="accent1">
                    <a:lumMod val="50000"/>
                  </a:schemeClr>
                </a:solidFill>
                <a:effectLst/>
                <a:latin typeface="Times New Roman" panose="02020603050405020304" pitchFamily="18" charset="0"/>
              </a:rPr>
              <a:t>TP53BP1     NFKB1</a:t>
            </a:r>
            <a:endParaRPr lang="en-US" sz="2000" dirty="0">
              <a:solidFill>
                <a:schemeClr val="accent1">
                  <a:lumMod val="50000"/>
                </a:schemeClr>
              </a:solidFill>
            </a:endParaRPr>
          </a:p>
        </p:txBody>
      </p:sp>
      <p:pic>
        <p:nvPicPr>
          <p:cNvPr id="6" name="Picture 5">
            <a:extLst>
              <a:ext uri="{FF2B5EF4-FFF2-40B4-BE49-F238E27FC236}">
                <a16:creationId xmlns:a16="http://schemas.microsoft.com/office/drawing/2014/main" id="{F1EE5BD5-74D0-494C-9945-C8D83E17B4BD}"/>
              </a:ext>
            </a:extLst>
          </p:cNvPr>
          <p:cNvPicPr>
            <a:picLocks noChangeAspect="1"/>
          </p:cNvPicPr>
          <p:nvPr/>
        </p:nvPicPr>
        <p:blipFill>
          <a:blip r:embed="rId2"/>
          <a:stretch>
            <a:fillRect/>
          </a:stretch>
        </p:blipFill>
        <p:spPr>
          <a:xfrm>
            <a:off x="4640275" y="2019999"/>
            <a:ext cx="7026249" cy="3993226"/>
          </a:xfrm>
          <a:prstGeom prst="rect">
            <a:avLst/>
          </a:prstGeom>
        </p:spPr>
      </p:pic>
      <p:pic>
        <p:nvPicPr>
          <p:cNvPr id="7" name="Picture 6">
            <a:extLst>
              <a:ext uri="{FF2B5EF4-FFF2-40B4-BE49-F238E27FC236}">
                <a16:creationId xmlns:a16="http://schemas.microsoft.com/office/drawing/2014/main" id="{BE225C59-4A38-464B-A02B-E58C309744D4}"/>
              </a:ext>
            </a:extLst>
          </p:cNvPr>
          <p:cNvPicPr>
            <a:picLocks noChangeAspect="1"/>
          </p:cNvPicPr>
          <p:nvPr/>
        </p:nvPicPr>
        <p:blipFill>
          <a:blip r:embed="rId3"/>
          <a:stretch>
            <a:fillRect/>
          </a:stretch>
        </p:blipFill>
        <p:spPr>
          <a:xfrm>
            <a:off x="3680613" y="6301738"/>
            <a:ext cx="4115157" cy="365792"/>
          </a:xfrm>
          <a:prstGeom prst="rect">
            <a:avLst/>
          </a:prstGeom>
        </p:spPr>
      </p:pic>
    </p:spTree>
    <p:extLst>
      <p:ext uri="{BB962C8B-B14F-4D97-AF65-F5344CB8AC3E}">
        <p14:creationId xmlns:p14="http://schemas.microsoft.com/office/powerpoint/2010/main" val="1929398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C03E376B-85DA-4802-B697-E52093A63072}"/>
              </a:ext>
            </a:extLst>
          </p:cNvPr>
          <p:cNvSpPr>
            <a:spLocks noGrp="1"/>
          </p:cNvSpPr>
          <p:nvPr>
            <p:ph type="sldNum" sz="quarter" idx="27"/>
          </p:nvPr>
        </p:nvSpPr>
        <p:spPr/>
        <p:txBody>
          <a:bodyPr/>
          <a:lstStyle/>
          <a:p>
            <a:fld id="{294A09A9-5501-47C1-A89A-A340965A2BE2}" type="slidenum">
              <a:rPr lang="en-US" smtClean="0"/>
              <a:pPr/>
              <a:t>26</a:t>
            </a:fld>
            <a:endParaRPr lang="en-US" dirty="0"/>
          </a:p>
        </p:txBody>
      </p:sp>
      <p:sp>
        <p:nvSpPr>
          <p:cNvPr id="4" name="TextBox 3">
            <a:extLst>
              <a:ext uri="{FF2B5EF4-FFF2-40B4-BE49-F238E27FC236}">
                <a16:creationId xmlns:a16="http://schemas.microsoft.com/office/drawing/2014/main" id="{22D68C54-8663-45CA-B438-EE1BAF51B9A0}"/>
              </a:ext>
            </a:extLst>
          </p:cNvPr>
          <p:cNvSpPr txBox="1"/>
          <p:nvPr/>
        </p:nvSpPr>
        <p:spPr>
          <a:xfrm>
            <a:off x="70338" y="110532"/>
            <a:ext cx="11917346" cy="189827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1600" b="1" i="0" dirty="0">
                <a:solidFill>
                  <a:schemeClr val="accent1">
                    <a:lumMod val="75000"/>
                  </a:schemeClr>
                </a:solidFill>
                <a:effectLst/>
                <a:latin typeface="Calisto MT" panose="02040603050505030304" pitchFamily="18" charset="0"/>
              </a:rPr>
              <a:t>The molecular profiling data (e.g., microarray gene expression data or methylation data) is a tab‑separated numeric matrix, where the column names are the sample IDs and row names are gene IDs. The gene IDs should be consistent with network data, i.e., the same molecules must have identical IDs in both data files. The sample IDs should be the same as the ones in the survival data file. Specifically, the first line of the file has tab‑separated sample IDs. From the second line to the end, the first column contains gene IDs, and the other columns are numeric. For example, </a:t>
            </a:r>
            <a:r>
              <a:rPr lang="en-US" sz="1600" b="1" i="1" dirty="0">
                <a:solidFill>
                  <a:schemeClr val="accent1">
                    <a:lumMod val="75000"/>
                  </a:schemeClr>
                </a:solidFill>
                <a:effectLst/>
                <a:latin typeface="Calisto MT" panose="02040603050505030304" pitchFamily="18" charset="0"/>
              </a:rPr>
              <a:t>N</a:t>
            </a:r>
            <a:endParaRPr lang="en-US" sz="1600" b="1" dirty="0">
              <a:solidFill>
                <a:schemeClr val="accent1">
                  <a:lumMod val="75000"/>
                </a:schemeClr>
              </a:solidFill>
              <a:latin typeface="Calisto MT" panose="02040603050505030304" pitchFamily="18" charset="0"/>
            </a:endParaRPr>
          </a:p>
        </p:txBody>
      </p:sp>
      <p:sp>
        <p:nvSpPr>
          <p:cNvPr id="5" name="TextBox 4">
            <a:extLst>
              <a:ext uri="{FF2B5EF4-FFF2-40B4-BE49-F238E27FC236}">
                <a16:creationId xmlns:a16="http://schemas.microsoft.com/office/drawing/2014/main" id="{FAD333FD-C20E-4665-A77E-AC148D5DB667}"/>
              </a:ext>
            </a:extLst>
          </p:cNvPr>
          <p:cNvSpPr txBox="1"/>
          <p:nvPr/>
        </p:nvSpPr>
        <p:spPr>
          <a:xfrm>
            <a:off x="7435273" y="1865745"/>
            <a:ext cx="3896629" cy="1068796"/>
          </a:xfrm>
          <a:prstGeom prst="rect">
            <a:avLst/>
          </a:prstGeom>
          <a:solidFill>
            <a:schemeClr val="accent1">
              <a:lumMod val="40000"/>
              <a:lumOff val="60000"/>
            </a:schemeClr>
          </a:solidFill>
          <a:ln w="57150">
            <a:solidFill>
              <a:schemeClr val="accent1">
                <a:lumMod val="75000"/>
              </a:schemeClr>
            </a:solidFill>
          </a:ln>
        </p:spPr>
        <p:txBody>
          <a:bodyPr wrap="square" rtlCol="0">
            <a:spAutoFit/>
          </a:bodyPr>
          <a:lstStyle/>
          <a:p>
            <a:pPr algn="ctr"/>
            <a:r>
              <a:rPr lang="en-US" sz="1600" b="1" i="0" dirty="0">
                <a:solidFill>
                  <a:schemeClr val="accent1">
                    <a:lumMod val="50000"/>
                  </a:schemeClr>
                </a:solidFill>
                <a:effectLst/>
                <a:latin typeface="Times New Roman" panose="02020603050405020304" pitchFamily="18" charset="0"/>
              </a:rPr>
              <a:t>S1     S2     S3     S4</a:t>
            </a:r>
            <a:br>
              <a:rPr lang="en-US" sz="1600" dirty="0">
                <a:solidFill>
                  <a:schemeClr val="accent1">
                    <a:lumMod val="50000"/>
                  </a:schemeClr>
                </a:solidFill>
              </a:rPr>
            </a:br>
            <a:r>
              <a:rPr lang="en-US" sz="1600" b="1" i="0" dirty="0">
                <a:solidFill>
                  <a:schemeClr val="accent1">
                    <a:lumMod val="50000"/>
                  </a:schemeClr>
                </a:solidFill>
                <a:effectLst/>
                <a:latin typeface="Times New Roman" panose="02020603050405020304" pitchFamily="18" charset="0"/>
              </a:rPr>
              <a:t>NOTCH1     0.4     0.2     1.5     1.5</a:t>
            </a:r>
            <a:br>
              <a:rPr lang="en-US" sz="1600" dirty="0">
                <a:solidFill>
                  <a:schemeClr val="accent1">
                    <a:lumMod val="50000"/>
                  </a:schemeClr>
                </a:solidFill>
              </a:rPr>
            </a:br>
            <a:r>
              <a:rPr lang="en-US" sz="1600" b="1" i="0" dirty="0">
                <a:solidFill>
                  <a:schemeClr val="accent1">
                    <a:lumMod val="50000"/>
                  </a:schemeClr>
                </a:solidFill>
                <a:effectLst/>
                <a:latin typeface="Times New Roman" panose="02020603050405020304" pitchFamily="18" charset="0"/>
              </a:rPr>
              <a:t>CTNNB1     0.6     0.9     0.5     1.5</a:t>
            </a:r>
            <a:br>
              <a:rPr lang="en-US" sz="1600" dirty="0">
                <a:solidFill>
                  <a:schemeClr val="accent1">
                    <a:lumMod val="50000"/>
                  </a:schemeClr>
                </a:solidFill>
              </a:rPr>
            </a:br>
            <a:r>
              <a:rPr lang="en-US" sz="1600" b="1" i="0" dirty="0">
                <a:solidFill>
                  <a:schemeClr val="accent1">
                    <a:lumMod val="50000"/>
                  </a:schemeClr>
                </a:solidFill>
                <a:effectLst/>
                <a:latin typeface="Times New Roman" panose="02020603050405020304" pitchFamily="18" charset="0"/>
              </a:rPr>
              <a:t>TP53BP1     0.5     1.2     2.2     1.5</a:t>
            </a:r>
            <a:endParaRPr lang="en-US" sz="1600" dirty="0">
              <a:solidFill>
                <a:schemeClr val="accent1">
                  <a:lumMod val="50000"/>
                </a:schemeClr>
              </a:solidFill>
            </a:endParaRPr>
          </a:p>
        </p:txBody>
      </p:sp>
      <p:sp>
        <p:nvSpPr>
          <p:cNvPr id="6" name="TextBox 5">
            <a:extLst>
              <a:ext uri="{FF2B5EF4-FFF2-40B4-BE49-F238E27FC236}">
                <a16:creationId xmlns:a16="http://schemas.microsoft.com/office/drawing/2014/main" id="{6C6D9CE5-3E80-4349-887C-1B3C442EDF56}"/>
              </a:ext>
            </a:extLst>
          </p:cNvPr>
          <p:cNvSpPr txBox="1"/>
          <p:nvPr/>
        </p:nvSpPr>
        <p:spPr>
          <a:xfrm>
            <a:off x="137327" y="2975027"/>
            <a:ext cx="11917346" cy="18968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i="0" dirty="0">
                <a:solidFill>
                  <a:schemeClr val="accent1">
                    <a:lumMod val="75000"/>
                  </a:schemeClr>
                </a:solidFill>
                <a:effectLst/>
                <a:latin typeface="Times New Roman" panose="02020603050405020304" pitchFamily="18" charset="0"/>
              </a:rPr>
              <a:t>The survival data has three columns, named "id", "censor", and "time", respectively. The "id" column contains all the sample IDs, which should be the same as what are used in expression data. For the samples who died (censor=1), the corresponding numeric values in the "time" column represent the actual survival time. For the samples who were still alive until the end of the research or were failed to finish the study (censor=0), the time variables are the partial or incomplete survival time. Note: The first line of the data file contains three tab‑separated column names, which should be exactly "id", "censor" and "time".</a:t>
            </a:r>
            <a:endParaRPr lang="en-US" sz="1600" b="1" dirty="0">
              <a:solidFill>
                <a:schemeClr val="accent1">
                  <a:lumMod val="75000"/>
                </a:schemeClr>
              </a:solidFill>
            </a:endParaRPr>
          </a:p>
        </p:txBody>
      </p:sp>
      <p:sp>
        <p:nvSpPr>
          <p:cNvPr id="7" name="TextBox 6">
            <a:extLst>
              <a:ext uri="{FF2B5EF4-FFF2-40B4-BE49-F238E27FC236}">
                <a16:creationId xmlns:a16="http://schemas.microsoft.com/office/drawing/2014/main" id="{49183003-A6F4-4E3D-975E-CA39B10F2C6D}"/>
              </a:ext>
            </a:extLst>
          </p:cNvPr>
          <p:cNvSpPr txBox="1"/>
          <p:nvPr/>
        </p:nvSpPr>
        <p:spPr>
          <a:xfrm>
            <a:off x="453212" y="4912379"/>
            <a:ext cx="3047369" cy="1477328"/>
          </a:xfrm>
          <a:prstGeom prst="rect">
            <a:avLst/>
          </a:prstGeom>
          <a:solidFill>
            <a:schemeClr val="accent1">
              <a:lumMod val="40000"/>
              <a:lumOff val="60000"/>
            </a:schemeClr>
          </a:solidFill>
          <a:ln w="57150">
            <a:solidFill>
              <a:schemeClr val="accent1">
                <a:lumMod val="75000"/>
              </a:schemeClr>
            </a:solidFill>
          </a:ln>
        </p:spPr>
        <p:txBody>
          <a:bodyPr wrap="square" rtlCol="0">
            <a:spAutoFit/>
          </a:bodyPr>
          <a:lstStyle/>
          <a:p>
            <a:pPr algn="ctr"/>
            <a:r>
              <a:rPr lang="en-US" b="1" i="0" dirty="0">
                <a:solidFill>
                  <a:schemeClr val="accent1">
                    <a:lumMod val="50000"/>
                  </a:schemeClr>
                </a:solidFill>
                <a:effectLst/>
                <a:latin typeface="Times New Roman" panose="02020603050405020304" pitchFamily="18" charset="0"/>
              </a:rPr>
              <a:t>   id     censor     time</a:t>
            </a:r>
            <a:br>
              <a:rPr lang="en-US" dirty="0">
                <a:solidFill>
                  <a:schemeClr val="accent1">
                    <a:lumMod val="50000"/>
                  </a:schemeClr>
                </a:solidFill>
              </a:rPr>
            </a:br>
            <a:r>
              <a:rPr lang="en-US" b="1" i="0" dirty="0">
                <a:solidFill>
                  <a:schemeClr val="accent1">
                    <a:lumMod val="50000"/>
                  </a:schemeClr>
                </a:solidFill>
                <a:effectLst/>
                <a:latin typeface="Times New Roman" panose="02020603050405020304" pitchFamily="18" charset="0"/>
              </a:rPr>
              <a:t>S1     0       3.133</a:t>
            </a:r>
            <a:br>
              <a:rPr lang="en-US" dirty="0">
                <a:solidFill>
                  <a:schemeClr val="accent1">
                    <a:lumMod val="50000"/>
                  </a:schemeClr>
                </a:solidFill>
              </a:rPr>
            </a:br>
            <a:r>
              <a:rPr lang="en-US" dirty="0">
                <a:solidFill>
                  <a:schemeClr val="accent1">
                    <a:lumMod val="50000"/>
                  </a:schemeClr>
                </a:solidFill>
              </a:rPr>
              <a:t>  </a:t>
            </a:r>
            <a:r>
              <a:rPr lang="en-US" b="1" i="0" dirty="0">
                <a:solidFill>
                  <a:schemeClr val="accent1">
                    <a:lumMod val="50000"/>
                  </a:schemeClr>
                </a:solidFill>
                <a:effectLst/>
                <a:latin typeface="Times New Roman" panose="02020603050405020304" pitchFamily="18" charset="0"/>
              </a:rPr>
              <a:t>S2     1       58.1667</a:t>
            </a:r>
            <a:br>
              <a:rPr lang="en-US" dirty="0">
                <a:solidFill>
                  <a:schemeClr val="accent1">
                    <a:lumMod val="50000"/>
                  </a:schemeClr>
                </a:solidFill>
              </a:rPr>
            </a:br>
            <a:r>
              <a:rPr lang="en-US" b="1" i="0" dirty="0">
                <a:solidFill>
                  <a:schemeClr val="accent1">
                    <a:lumMod val="50000"/>
                  </a:schemeClr>
                </a:solidFill>
                <a:effectLst/>
                <a:latin typeface="Times New Roman" panose="02020603050405020304" pitchFamily="18" charset="0"/>
              </a:rPr>
              <a:t>S3     0       60.000</a:t>
            </a:r>
            <a:br>
              <a:rPr lang="en-US" dirty="0">
                <a:solidFill>
                  <a:schemeClr val="accent1">
                    <a:lumMod val="50000"/>
                  </a:schemeClr>
                </a:solidFill>
              </a:rPr>
            </a:br>
            <a:r>
              <a:rPr lang="en-US" b="1" i="0" dirty="0">
                <a:solidFill>
                  <a:schemeClr val="accent1">
                    <a:lumMod val="50000"/>
                  </a:schemeClr>
                </a:solidFill>
                <a:effectLst/>
                <a:latin typeface="Times New Roman" panose="02020603050405020304" pitchFamily="18" charset="0"/>
              </a:rPr>
              <a:t>S4     1       17.467</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7023A214-47DA-49CB-899A-75C92ED4B84C}"/>
              </a:ext>
            </a:extLst>
          </p:cNvPr>
          <p:cNvPicPr>
            <a:picLocks noChangeAspect="1"/>
          </p:cNvPicPr>
          <p:nvPr/>
        </p:nvPicPr>
        <p:blipFill>
          <a:blip r:embed="rId2"/>
          <a:stretch>
            <a:fillRect/>
          </a:stretch>
        </p:blipFill>
        <p:spPr>
          <a:xfrm>
            <a:off x="4179377" y="6355683"/>
            <a:ext cx="4115157" cy="365792"/>
          </a:xfrm>
          <a:prstGeom prst="rect">
            <a:avLst/>
          </a:prstGeom>
        </p:spPr>
      </p:pic>
    </p:spTree>
    <p:extLst>
      <p:ext uri="{BB962C8B-B14F-4D97-AF65-F5344CB8AC3E}">
        <p14:creationId xmlns:p14="http://schemas.microsoft.com/office/powerpoint/2010/main" val="1797619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C03E376B-85DA-4802-B697-E52093A63072}"/>
              </a:ext>
            </a:extLst>
          </p:cNvPr>
          <p:cNvSpPr>
            <a:spLocks noGrp="1"/>
          </p:cNvSpPr>
          <p:nvPr>
            <p:ph type="sldNum" sz="quarter" idx="27"/>
          </p:nvPr>
        </p:nvSpPr>
        <p:spPr/>
        <p:txBody>
          <a:bodyPr/>
          <a:lstStyle/>
          <a:p>
            <a:fld id="{294A09A9-5501-47C1-A89A-A340965A2BE2}" type="slidenum">
              <a:rPr lang="en-US" smtClean="0"/>
              <a:pPr/>
              <a:t>27</a:t>
            </a:fld>
            <a:endParaRPr lang="en-US" dirty="0"/>
          </a:p>
        </p:txBody>
      </p:sp>
      <p:sp>
        <p:nvSpPr>
          <p:cNvPr id="4" name="Rectangle 3">
            <a:extLst>
              <a:ext uri="{FF2B5EF4-FFF2-40B4-BE49-F238E27FC236}">
                <a16:creationId xmlns:a16="http://schemas.microsoft.com/office/drawing/2014/main" id="{2312951C-D44F-44B2-AE06-CDF56F14DB60}"/>
              </a:ext>
            </a:extLst>
          </p:cNvPr>
          <p:cNvSpPr/>
          <p:nvPr/>
        </p:nvSpPr>
        <p:spPr>
          <a:xfrm>
            <a:off x="201982" y="392973"/>
            <a:ext cx="11990018"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lumMod val="75000"/>
                  </a:schemeClr>
                </a:solidFill>
              </a:rPr>
              <a:t>The HPRD is a result of an international collaborative effort between the Institute of Bioinformatics.</a:t>
            </a:r>
          </a:p>
          <a:p>
            <a:pPr marL="285750" indent="-285750">
              <a:buFont typeface="Arial" panose="020B0604020202020204" pitchFamily="34" charset="0"/>
              <a:buChar char="•"/>
            </a:pPr>
            <a:r>
              <a:rPr lang="en-US" dirty="0">
                <a:solidFill>
                  <a:schemeClr val="accent1">
                    <a:lumMod val="75000"/>
                  </a:schemeClr>
                </a:solidFill>
              </a:rPr>
              <a:t>HPRD contains manually curated scientific information pertaining to the biology of most human proteins</a:t>
            </a:r>
          </a:p>
        </p:txBody>
      </p:sp>
      <p:pic>
        <p:nvPicPr>
          <p:cNvPr id="5" name="Picture 4">
            <a:extLst>
              <a:ext uri="{FF2B5EF4-FFF2-40B4-BE49-F238E27FC236}">
                <a16:creationId xmlns:a16="http://schemas.microsoft.com/office/drawing/2014/main" id="{CC02B02E-2FD1-47E0-8AEB-C1AB98A5BE35}"/>
              </a:ext>
            </a:extLst>
          </p:cNvPr>
          <p:cNvPicPr>
            <a:picLocks noChangeAspect="1"/>
          </p:cNvPicPr>
          <p:nvPr/>
        </p:nvPicPr>
        <p:blipFill>
          <a:blip r:embed="rId2"/>
          <a:stretch>
            <a:fillRect/>
          </a:stretch>
        </p:blipFill>
        <p:spPr>
          <a:xfrm>
            <a:off x="5849333" y="1344211"/>
            <a:ext cx="5961667" cy="3182194"/>
          </a:xfrm>
          <a:prstGeom prst="rect">
            <a:avLst/>
          </a:prstGeom>
        </p:spPr>
      </p:pic>
      <p:pic>
        <p:nvPicPr>
          <p:cNvPr id="6" name="Picture 5">
            <a:extLst>
              <a:ext uri="{FF2B5EF4-FFF2-40B4-BE49-F238E27FC236}">
                <a16:creationId xmlns:a16="http://schemas.microsoft.com/office/drawing/2014/main" id="{645DD3EB-9332-46AC-BDCD-0352DCC334EF}"/>
              </a:ext>
            </a:extLst>
          </p:cNvPr>
          <p:cNvPicPr>
            <a:picLocks noChangeAspect="1"/>
          </p:cNvPicPr>
          <p:nvPr/>
        </p:nvPicPr>
        <p:blipFill>
          <a:blip r:embed="rId3"/>
          <a:stretch>
            <a:fillRect/>
          </a:stretch>
        </p:blipFill>
        <p:spPr>
          <a:xfrm>
            <a:off x="291447" y="2658360"/>
            <a:ext cx="5399130" cy="3562766"/>
          </a:xfrm>
          <a:prstGeom prst="rect">
            <a:avLst/>
          </a:prstGeom>
        </p:spPr>
      </p:pic>
      <p:pic>
        <p:nvPicPr>
          <p:cNvPr id="8" name="Picture 7">
            <a:extLst>
              <a:ext uri="{FF2B5EF4-FFF2-40B4-BE49-F238E27FC236}">
                <a16:creationId xmlns:a16="http://schemas.microsoft.com/office/drawing/2014/main" id="{DA46B8FE-440D-4AE9-A9D8-336A04AA9609}"/>
              </a:ext>
            </a:extLst>
          </p:cNvPr>
          <p:cNvPicPr>
            <a:picLocks noChangeAspect="1"/>
          </p:cNvPicPr>
          <p:nvPr/>
        </p:nvPicPr>
        <p:blipFill>
          <a:blip r:embed="rId4"/>
          <a:stretch>
            <a:fillRect/>
          </a:stretch>
        </p:blipFill>
        <p:spPr>
          <a:xfrm>
            <a:off x="3680613" y="6301738"/>
            <a:ext cx="4115157" cy="365792"/>
          </a:xfrm>
          <a:prstGeom prst="rect">
            <a:avLst/>
          </a:prstGeom>
        </p:spPr>
      </p:pic>
    </p:spTree>
    <p:extLst>
      <p:ext uri="{BB962C8B-B14F-4D97-AF65-F5344CB8AC3E}">
        <p14:creationId xmlns:p14="http://schemas.microsoft.com/office/powerpoint/2010/main" val="347569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394871-325C-4048-B576-93319DA8890E}"/>
              </a:ext>
            </a:extLst>
          </p:cNvPr>
          <p:cNvSpPr>
            <a:spLocks noGrp="1"/>
          </p:cNvSpPr>
          <p:nvPr>
            <p:ph type="ctrTitle"/>
          </p:nvPr>
        </p:nvSpPr>
        <p:spPr>
          <a:xfrm>
            <a:off x="419349" y="493435"/>
            <a:ext cx="7958033" cy="2424401"/>
          </a:xfrm>
        </p:spPr>
        <p:txBody>
          <a:bodyPr/>
          <a:lstStyle/>
          <a:p>
            <a:pPr algn="ctr"/>
            <a:r>
              <a:rPr lang="en-US" sz="5400" dirty="0">
                <a:solidFill>
                  <a:schemeClr val="accent1">
                    <a:lumMod val="50000"/>
                  </a:schemeClr>
                </a:solidFill>
                <a:latin typeface="Calisto MT" panose="02040603050505030304" pitchFamily="18" charset="0"/>
              </a:rPr>
              <a:t>Analysis of Cancer Genome Atlas in R</a:t>
            </a:r>
            <a:br>
              <a:rPr lang="en-US" dirty="0">
                <a:solidFill>
                  <a:schemeClr val="accent1">
                    <a:lumMod val="50000"/>
                  </a:schemeClr>
                </a:solidFill>
                <a:latin typeface="Calisto MT" panose="02040603050505030304" pitchFamily="18" charset="0"/>
              </a:rPr>
            </a:br>
            <a:endParaRPr lang="en-US" dirty="0">
              <a:solidFill>
                <a:schemeClr val="accent1">
                  <a:lumMod val="50000"/>
                </a:schemeClr>
              </a:solidFill>
              <a:latin typeface="Calisto MT" panose="02040603050505030304" pitchFamily="18" charset="0"/>
            </a:endParaRPr>
          </a:p>
        </p:txBody>
      </p:sp>
      <p:pic>
        <p:nvPicPr>
          <p:cNvPr id="5" name="Picture 4">
            <a:extLst>
              <a:ext uri="{FF2B5EF4-FFF2-40B4-BE49-F238E27FC236}">
                <a16:creationId xmlns:a16="http://schemas.microsoft.com/office/drawing/2014/main" id="{2D8D0E6A-56BF-4A89-ACD2-2B6A21031F2B}"/>
              </a:ext>
            </a:extLst>
          </p:cNvPr>
          <p:cNvPicPr>
            <a:picLocks noChangeAspect="1"/>
          </p:cNvPicPr>
          <p:nvPr/>
        </p:nvPicPr>
        <p:blipFill>
          <a:blip r:embed="rId2"/>
          <a:stretch>
            <a:fillRect/>
          </a:stretch>
        </p:blipFill>
        <p:spPr>
          <a:xfrm>
            <a:off x="3680613" y="6301738"/>
            <a:ext cx="4115157" cy="365792"/>
          </a:xfrm>
          <a:prstGeom prst="rect">
            <a:avLst/>
          </a:prstGeom>
        </p:spPr>
      </p:pic>
      <p:sp>
        <p:nvSpPr>
          <p:cNvPr id="7" name="Content Placeholder 2">
            <a:extLst>
              <a:ext uri="{FF2B5EF4-FFF2-40B4-BE49-F238E27FC236}">
                <a16:creationId xmlns:a16="http://schemas.microsoft.com/office/drawing/2014/main" id="{D508F08F-B10C-452A-8CDE-48AE3F220F61}"/>
              </a:ext>
            </a:extLst>
          </p:cNvPr>
          <p:cNvSpPr txBox="1">
            <a:spLocks/>
          </p:cNvSpPr>
          <p:nvPr/>
        </p:nvSpPr>
        <p:spPr>
          <a:xfrm>
            <a:off x="419350" y="2669309"/>
            <a:ext cx="7847196" cy="524599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GB" sz="2400" b="1" dirty="0">
                <a:solidFill>
                  <a:schemeClr val="accent1">
                    <a:lumMod val="50000"/>
                  </a:schemeClr>
                </a:solidFill>
                <a:latin typeface="Calisto MT" panose="02040603050505030304" pitchFamily="18" charset="0"/>
              </a:rPr>
              <a:t>We moved on some steps, which are</a:t>
            </a:r>
            <a:r>
              <a:rPr lang="ar-EG" sz="2400" b="1" dirty="0">
                <a:solidFill>
                  <a:schemeClr val="accent1">
                    <a:lumMod val="50000"/>
                  </a:schemeClr>
                </a:solidFill>
                <a:latin typeface="Calisto MT" panose="02040603050505030304" pitchFamily="18" charset="0"/>
              </a:rPr>
              <a:t> </a:t>
            </a:r>
            <a:r>
              <a:rPr lang="en-GB" sz="2400" b="1" dirty="0">
                <a:solidFill>
                  <a:schemeClr val="accent1">
                    <a:lumMod val="50000"/>
                  </a:schemeClr>
                </a:solidFill>
                <a:latin typeface="Calisto MT" panose="02040603050505030304" pitchFamily="18" charset="0"/>
              </a:rPr>
              <a:t>:-</a:t>
            </a:r>
          </a:p>
          <a:p>
            <a:pPr marL="514350" indent="-514350">
              <a:buFont typeface="Arial" panose="020B0604020202020204" pitchFamily="34" charset="0"/>
              <a:buChar char="•"/>
            </a:pPr>
            <a:r>
              <a:rPr lang="en-US" sz="2000" b="1" dirty="0">
                <a:solidFill>
                  <a:schemeClr val="accent1">
                    <a:lumMod val="75000"/>
                  </a:schemeClr>
                </a:solidFill>
              </a:rPr>
              <a:t>Download the data (clinical and expression) from TGCA. </a:t>
            </a:r>
          </a:p>
          <a:p>
            <a:pPr marL="514350" indent="-514350">
              <a:buFont typeface="Arial" panose="020B0604020202020204" pitchFamily="34" charset="0"/>
              <a:buChar char="•"/>
            </a:pPr>
            <a:r>
              <a:rPr lang="en-US" sz="2000" b="1" dirty="0">
                <a:solidFill>
                  <a:schemeClr val="accent1">
                    <a:lumMod val="75000"/>
                  </a:schemeClr>
                </a:solidFill>
              </a:rPr>
              <a:t>Processing of the data (normalization) and saving it locally using simple table formats.</a:t>
            </a:r>
          </a:p>
          <a:p>
            <a:pPr marL="514350" indent="-514350">
              <a:buFont typeface="Arial" panose="020B0604020202020204" pitchFamily="34" charset="0"/>
              <a:buChar char="•"/>
            </a:pPr>
            <a:r>
              <a:rPr lang="en-US" sz="2000" b="1" dirty="0">
                <a:solidFill>
                  <a:schemeClr val="accent1">
                    <a:lumMod val="75000"/>
                  </a:schemeClr>
                </a:solidFill>
              </a:rPr>
              <a:t>Unsupervised analysis includes differential expression, PCA and clustering.</a:t>
            </a:r>
          </a:p>
          <a:p>
            <a:pPr marL="514350" indent="-514350">
              <a:buFont typeface="Arial" panose="020B0604020202020204" pitchFamily="34" charset="0"/>
              <a:buChar char="•"/>
            </a:pPr>
            <a:r>
              <a:rPr lang="en-US" sz="2000" b="1" dirty="0">
                <a:solidFill>
                  <a:schemeClr val="accent1">
                    <a:lumMod val="75000"/>
                  </a:schemeClr>
                </a:solidFill>
              </a:rPr>
              <a:t>Build a machine learning model (classifier) to predict cancer.</a:t>
            </a:r>
          </a:p>
          <a:p>
            <a:pPr marL="514350" indent="-514350">
              <a:buFont typeface="Arial" panose="020B0604020202020204" pitchFamily="34" charset="0"/>
              <a:buChar char="•"/>
            </a:pPr>
            <a:r>
              <a:rPr lang="en-US" sz="2000" b="1" dirty="0">
                <a:solidFill>
                  <a:schemeClr val="accent1">
                    <a:lumMod val="75000"/>
                  </a:schemeClr>
                </a:solidFill>
              </a:rPr>
              <a:t>Perform survival analysis of molecular markers detected in previous analysis.</a:t>
            </a:r>
            <a:endParaRPr lang="ar-SA" sz="2000" b="1" dirty="0">
              <a:solidFill>
                <a:schemeClr val="accent1">
                  <a:lumMod val="75000"/>
                </a:schemeClr>
              </a:solidFill>
            </a:endParaRPr>
          </a:p>
        </p:txBody>
      </p:sp>
    </p:spTree>
    <p:extLst>
      <p:ext uri="{BB962C8B-B14F-4D97-AF65-F5344CB8AC3E}">
        <p14:creationId xmlns:p14="http://schemas.microsoft.com/office/powerpoint/2010/main" val="702985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621743F-6422-45CC-9FE4-562FF8AFA2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0587FB1-DD9D-489E-99BA-B73AEB606F56}" type="slidenum">
              <a:rPr lang="en-US" smtClean="0">
                <a:solidFill>
                  <a:schemeClr val="tx1">
                    <a:tint val="75000"/>
                  </a:schemeClr>
                </a:solidFill>
              </a:rPr>
              <a:pPr>
                <a:spcAft>
                  <a:spcPts val="600"/>
                </a:spcAft>
              </a:pPr>
              <a:t>29</a:t>
            </a:fld>
            <a:endParaRPr lang="en-US">
              <a:solidFill>
                <a:schemeClr val="tx1">
                  <a:tint val="75000"/>
                </a:schemeClr>
              </a:solidFill>
            </a:endParaRPr>
          </a:p>
        </p:txBody>
      </p:sp>
      <p:graphicFrame>
        <p:nvGraphicFramePr>
          <p:cNvPr id="7" name="Content Placeholder 2">
            <a:extLst>
              <a:ext uri="{FF2B5EF4-FFF2-40B4-BE49-F238E27FC236}">
                <a16:creationId xmlns:a16="http://schemas.microsoft.com/office/drawing/2014/main" id="{1A918AB0-9051-4906-AE4D-E144CEF57719}"/>
              </a:ext>
            </a:extLst>
          </p:cNvPr>
          <p:cNvGraphicFramePr/>
          <p:nvPr>
            <p:extLst>
              <p:ext uri="{D42A27DB-BD31-4B8C-83A1-F6EECF244321}">
                <p14:modId xmlns:p14="http://schemas.microsoft.com/office/powerpoint/2010/main" val="599627836"/>
              </p:ext>
            </p:extLst>
          </p:nvPr>
        </p:nvGraphicFramePr>
        <p:xfrm>
          <a:off x="131145" y="234438"/>
          <a:ext cx="6190944" cy="6121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Graphical user interface, text, website&#10;&#10;Description automatically generated">
            <a:extLst>
              <a:ext uri="{FF2B5EF4-FFF2-40B4-BE49-F238E27FC236}">
                <a16:creationId xmlns:a16="http://schemas.microsoft.com/office/drawing/2014/main" id="{09807699-B951-467E-A9B5-C41E1017B22A}"/>
              </a:ext>
            </a:extLst>
          </p:cNvPr>
          <p:cNvPicPr>
            <a:picLocks noChangeAspect="1"/>
          </p:cNvPicPr>
          <p:nvPr/>
        </p:nvPicPr>
        <p:blipFill>
          <a:blip r:embed="rId7"/>
          <a:stretch>
            <a:fillRect/>
          </a:stretch>
        </p:blipFill>
        <p:spPr>
          <a:xfrm>
            <a:off x="6649278" y="234438"/>
            <a:ext cx="5402069" cy="811608"/>
          </a:xfrm>
          <a:prstGeom prst="rect">
            <a:avLst/>
          </a:prstGeom>
        </p:spPr>
      </p:pic>
      <p:pic>
        <p:nvPicPr>
          <p:cNvPr id="12" name="Picture 11">
            <a:extLst>
              <a:ext uri="{FF2B5EF4-FFF2-40B4-BE49-F238E27FC236}">
                <a16:creationId xmlns:a16="http://schemas.microsoft.com/office/drawing/2014/main" id="{39474B67-73B5-42B7-931E-94F72599039A}"/>
              </a:ext>
            </a:extLst>
          </p:cNvPr>
          <p:cNvPicPr>
            <a:picLocks noChangeAspect="1"/>
          </p:cNvPicPr>
          <p:nvPr/>
        </p:nvPicPr>
        <p:blipFill>
          <a:blip r:embed="rId8"/>
          <a:stretch>
            <a:fillRect/>
          </a:stretch>
        </p:blipFill>
        <p:spPr>
          <a:xfrm>
            <a:off x="6649279" y="1127009"/>
            <a:ext cx="5402070" cy="3788061"/>
          </a:xfrm>
          <a:prstGeom prst="rect">
            <a:avLst/>
          </a:prstGeom>
        </p:spPr>
      </p:pic>
      <p:pic>
        <p:nvPicPr>
          <p:cNvPr id="17" name="Picture 16">
            <a:extLst>
              <a:ext uri="{FF2B5EF4-FFF2-40B4-BE49-F238E27FC236}">
                <a16:creationId xmlns:a16="http://schemas.microsoft.com/office/drawing/2014/main" id="{96FCCF53-0C83-4C52-AF6C-19A3A89EBBE4}"/>
              </a:ext>
            </a:extLst>
          </p:cNvPr>
          <p:cNvPicPr>
            <a:picLocks noChangeAspect="1"/>
          </p:cNvPicPr>
          <p:nvPr/>
        </p:nvPicPr>
        <p:blipFill>
          <a:blip r:embed="rId9"/>
          <a:stretch>
            <a:fillRect/>
          </a:stretch>
        </p:blipFill>
        <p:spPr>
          <a:xfrm>
            <a:off x="6649278" y="4996033"/>
            <a:ext cx="5402069" cy="1180930"/>
          </a:xfrm>
          <a:prstGeom prst="rect">
            <a:avLst/>
          </a:prstGeom>
        </p:spPr>
      </p:pic>
      <p:sp>
        <p:nvSpPr>
          <p:cNvPr id="23" name="Footer Placeholder 3">
            <a:extLst>
              <a:ext uri="{FF2B5EF4-FFF2-40B4-BE49-F238E27FC236}">
                <a16:creationId xmlns:a16="http://schemas.microsoft.com/office/drawing/2014/main" id="{DB027E5F-1F88-448C-8172-1A529073F674}"/>
              </a:ext>
            </a:extLst>
          </p:cNvPr>
          <p:cNvSpPr>
            <a:spLocks noGrp="1"/>
          </p:cNvSpPr>
          <p:nvPr>
            <p:ph type="ftr" sz="quarter" idx="11"/>
          </p:nvPr>
        </p:nvSpPr>
        <p:spPr>
          <a:xfrm>
            <a:off x="4038600" y="6356350"/>
            <a:ext cx="4114800" cy="365125"/>
          </a:xfrm>
        </p:spPr>
        <p:txBody>
          <a:bodyPr/>
          <a:lstStyle/>
          <a:p>
            <a:r>
              <a:rPr lang="en-US" dirty="0"/>
              <a:t>The Cancer Genome Atlas(TCGA)</a:t>
            </a:r>
          </a:p>
        </p:txBody>
      </p:sp>
    </p:spTree>
    <p:extLst>
      <p:ext uri="{BB962C8B-B14F-4D97-AF65-F5344CB8AC3E}">
        <p14:creationId xmlns:p14="http://schemas.microsoft.com/office/powerpoint/2010/main" val="420482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solidFill>
                  <a:schemeClr val="accent1">
                    <a:lumMod val="75000"/>
                  </a:schemeClr>
                </a:solidFill>
                <a:latin typeface="Calisto MT" panose="02040603050505030304" pitchFamily="18" charset="0"/>
              </a:rPr>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20000"/>
          </a:bodyPr>
          <a:lstStyle/>
          <a:p>
            <a:r>
              <a:rPr lang="en-US" dirty="0"/>
              <a:t>The Cancer Genome Atlas (TCGA) is a public funded project that aims to catalogue and discover major cancer-causing genomic alterations to create a comprehensive "atlas" of cancer genomic profiles. So far, TCGA researchers have analyzed large cohorts of over 30 human tumors through large-scale genome sequencing and integrated multi-dimensional analyses. Studies of individual cancer types, as well as comprehensive pan-cancer analyses have extended current knowledge of tumorigenesis. A major goal of the project was to provide publicly available datasets to help improve diagnostic methods, treatment standards, and finally to prevent cancer.</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The Cancer Genome Atlas(TCGA)</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D2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D2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075289-F502-4F5A-B69F-12F50BFA7DB7}"/>
              </a:ext>
            </a:extLst>
          </p:cNvPr>
          <p:cNvPicPr>
            <a:picLocks noChangeAspect="1"/>
          </p:cNvPicPr>
          <p:nvPr/>
        </p:nvPicPr>
        <p:blipFill>
          <a:blip r:embed="rId3"/>
          <a:stretch>
            <a:fillRect/>
          </a:stretch>
        </p:blipFill>
        <p:spPr>
          <a:xfrm>
            <a:off x="4038421" y="6499238"/>
            <a:ext cx="4115157" cy="365792"/>
          </a:xfrm>
          <a:prstGeom prst="rect">
            <a:avLst/>
          </a:prstGeom>
        </p:spPr>
      </p:pic>
      <p:pic>
        <p:nvPicPr>
          <p:cNvPr id="11" name="Picture 10">
            <a:extLst>
              <a:ext uri="{FF2B5EF4-FFF2-40B4-BE49-F238E27FC236}">
                <a16:creationId xmlns:a16="http://schemas.microsoft.com/office/drawing/2014/main" id="{21E1DB35-F47D-419D-B1EE-296E77F5C07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5035" y="593889"/>
            <a:ext cx="5204818" cy="5184742"/>
          </a:xfrm>
          <a:prstGeom prst="rect">
            <a:avLst/>
          </a:prstGeom>
        </p:spPr>
      </p:pic>
      <p:pic>
        <p:nvPicPr>
          <p:cNvPr id="12" name="Picture 11">
            <a:extLst>
              <a:ext uri="{FF2B5EF4-FFF2-40B4-BE49-F238E27FC236}">
                <a16:creationId xmlns:a16="http://schemas.microsoft.com/office/drawing/2014/main" id="{DBCDEB1D-B70D-410F-A540-F1CCAAF4877A}"/>
              </a:ext>
            </a:extLst>
          </p:cNvPr>
          <p:cNvPicPr>
            <a:picLocks noChangeAspect="1"/>
          </p:cNvPicPr>
          <p:nvPr/>
        </p:nvPicPr>
        <p:blipFill>
          <a:blip r:embed="rId5"/>
          <a:stretch>
            <a:fillRect/>
          </a:stretch>
        </p:blipFill>
        <p:spPr>
          <a:xfrm>
            <a:off x="6363094" y="546754"/>
            <a:ext cx="5291579" cy="5118754"/>
          </a:xfrm>
          <a:prstGeom prst="rect">
            <a:avLst/>
          </a:prstGeom>
        </p:spPr>
      </p:pic>
      <p:sp>
        <p:nvSpPr>
          <p:cNvPr id="13" name="TextBox 12">
            <a:extLst>
              <a:ext uri="{FF2B5EF4-FFF2-40B4-BE49-F238E27FC236}">
                <a16:creationId xmlns:a16="http://schemas.microsoft.com/office/drawing/2014/main" id="{A3AE984C-904A-44A5-A804-099C8AAEC675}"/>
              </a:ext>
            </a:extLst>
          </p:cNvPr>
          <p:cNvSpPr txBox="1"/>
          <p:nvPr/>
        </p:nvSpPr>
        <p:spPr>
          <a:xfrm>
            <a:off x="250023" y="5668395"/>
            <a:ext cx="6075363" cy="800100"/>
          </a:xfrm>
          <a:prstGeom prst="rect">
            <a:avLst/>
          </a:prstGeom>
          <a:noFill/>
          <a:ln>
            <a:noFill/>
          </a:ln>
        </p:spPr>
        <p:txBody>
          <a:bodyPr wrap="square" rtlCol="0" anchor="ctr">
            <a:noAutofit/>
          </a:bodyPr>
          <a:lstStyle/>
          <a:p>
            <a:pPr algn="ctr">
              <a:spcAft>
                <a:spcPts val="600"/>
              </a:spcAft>
            </a:pPr>
            <a:r>
              <a:rPr lang="en-US" dirty="0">
                <a:solidFill>
                  <a:schemeClr val="tx1">
                    <a:lumMod val="95000"/>
                    <a:lumOff val="5000"/>
                  </a:schemeClr>
                </a:solidFill>
              </a:rPr>
              <a:t>Data After Normalization</a:t>
            </a:r>
          </a:p>
        </p:txBody>
      </p:sp>
      <p:sp>
        <p:nvSpPr>
          <p:cNvPr id="14" name="TextBox 13">
            <a:extLst>
              <a:ext uri="{FF2B5EF4-FFF2-40B4-BE49-F238E27FC236}">
                <a16:creationId xmlns:a16="http://schemas.microsoft.com/office/drawing/2014/main" id="{EE749BA7-FF4F-4133-BC6B-BD94D3A51200}"/>
              </a:ext>
            </a:extLst>
          </p:cNvPr>
          <p:cNvSpPr txBox="1"/>
          <p:nvPr/>
        </p:nvSpPr>
        <p:spPr>
          <a:xfrm>
            <a:off x="6268255" y="5641949"/>
            <a:ext cx="5503863" cy="800100"/>
          </a:xfrm>
          <a:prstGeom prst="rect">
            <a:avLst/>
          </a:prstGeom>
          <a:noFill/>
          <a:ln>
            <a:noFill/>
          </a:ln>
        </p:spPr>
        <p:txBody>
          <a:bodyPr wrap="square" rtlCol="0" anchor="ctr">
            <a:noAutofit/>
          </a:bodyPr>
          <a:lstStyle/>
          <a:p>
            <a:pPr algn="ctr">
              <a:spcAft>
                <a:spcPts val="600"/>
              </a:spcAft>
            </a:pPr>
            <a:r>
              <a:rPr lang="en-US" dirty="0">
                <a:solidFill>
                  <a:schemeClr val="tx1">
                    <a:lumMod val="95000"/>
                    <a:lumOff val="5000"/>
                  </a:schemeClr>
                </a:solidFill>
              </a:rPr>
              <a:t>Visualization Of Data Using PCA Plot </a:t>
            </a:r>
          </a:p>
        </p:txBody>
      </p:sp>
    </p:spTree>
    <p:extLst>
      <p:ext uri="{BB962C8B-B14F-4D97-AF65-F5344CB8AC3E}">
        <p14:creationId xmlns:p14="http://schemas.microsoft.com/office/powerpoint/2010/main" val="2838663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21743F-6422-45CC-9FE4-562FF8AFA2A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0587FB1-DD9D-489E-99BA-B73AEB606F56}" type="slidenum">
              <a:rPr lang="en-US" smtClean="0">
                <a:solidFill>
                  <a:schemeClr val="tx1">
                    <a:tint val="75000"/>
                  </a:schemeClr>
                </a:solidFill>
              </a:rPr>
              <a:pPr>
                <a:spcAft>
                  <a:spcPts val="600"/>
                </a:spcAft>
              </a:pPr>
              <a:t>31</a:t>
            </a:fld>
            <a:endParaRPr lang="en-US">
              <a:solidFill>
                <a:schemeClr val="tx1">
                  <a:tint val="75000"/>
                </a:schemeClr>
              </a:solidFill>
            </a:endParaRPr>
          </a:p>
        </p:txBody>
      </p:sp>
      <p:graphicFrame>
        <p:nvGraphicFramePr>
          <p:cNvPr id="7" name="Content Placeholder 2">
            <a:extLst>
              <a:ext uri="{FF2B5EF4-FFF2-40B4-BE49-F238E27FC236}">
                <a16:creationId xmlns:a16="http://schemas.microsoft.com/office/drawing/2014/main" id="{1A918AB0-9051-4906-AE4D-E144CEF57719}"/>
              </a:ext>
            </a:extLst>
          </p:cNvPr>
          <p:cNvGraphicFramePr/>
          <p:nvPr>
            <p:extLst>
              <p:ext uri="{D42A27DB-BD31-4B8C-83A1-F6EECF244321}">
                <p14:modId xmlns:p14="http://schemas.microsoft.com/office/powerpoint/2010/main" val="2181864513"/>
              </p:ext>
            </p:extLst>
          </p:nvPr>
        </p:nvGraphicFramePr>
        <p:xfrm>
          <a:off x="131144" y="136525"/>
          <a:ext cx="6050995"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314B646-6810-4FF6-82AD-5E05D0825014}"/>
              </a:ext>
            </a:extLst>
          </p:cNvPr>
          <p:cNvPicPr>
            <a:picLocks noChangeAspect="1"/>
          </p:cNvPicPr>
          <p:nvPr/>
        </p:nvPicPr>
        <p:blipFill>
          <a:blip r:embed="rId7"/>
          <a:stretch>
            <a:fillRect/>
          </a:stretch>
        </p:blipFill>
        <p:spPr>
          <a:xfrm>
            <a:off x="6404271" y="227429"/>
            <a:ext cx="5589403" cy="2440356"/>
          </a:xfrm>
          <a:prstGeom prst="rect">
            <a:avLst/>
          </a:prstGeom>
        </p:spPr>
      </p:pic>
      <p:pic>
        <p:nvPicPr>
          <p:cNvPr id="14" name="Picture 13">
            <a:extLst>
              <a:ext uri="{FF2B5EF4-FFF2-40B4-BE49-F238E27FC236}">
                <a16:creationId xmlns:a16="http://schemas.microsoft.com/office/drawing/2014/main" id="{BDE4800A-0FBE-45EC-BDCD-5819610B1F76}"/>
              </a:ext>
            </a:extLst>
          </p:cNvPr>
          <p:cNvPicPr>
            <a:picLocks noChangeAspect="1"/>
          </p:cNvPicPr>
          <p:nvPr/>
        </p:nvPicPr>
        <p:blipFill>
          <a:blip r:embed="rId8"/>
          <a:stretch>
            <a:fillRect/>
          </a:stretch>
        </p:blipFill>
        <p:spPr>
          <a:xfrm>
            <a:off x="6418099" y="2758562"/>
            <a:ext cx="5271138" cy="3688420"/>
          </a:xfrm>
          <a:prstGeom prst="rect">
            <a:avLst/>
          </a:prstGeom>
        </p:spPr>
      </p:pic>
      <p:pic>
        <p:nvPicPr>
          <p:cNvPr id="8" name="Picture 7">
            <a:extLst>
              <a:ext uri="{FF2B5EF4-FFF2-40B4-BE49-F238E27FC236}">
                <a16:creationId xmlns:a16="http://schemas.microsoft.com/office/drawing/2014/main" id="{5C281F8D-FF03-4D3B-983A-1A591D0AE3BD}"/>
              </a:ext>
            </a:extLst>
          </p:cNvPr>
          <p:cNvPicPr>
            <a:picLocks noChangeAspect="1"/>
          </p:cNvPicPr>
          <p:nvPr/>
        </p:nvPicPr>
        <p:blipFill>
          <a:blip r:embed="rId9"/>
          <a:stretch>
            <a:fillRect/>
          </a:stretch>
        </p:blipFill>
        <p:spPr>
          <a:xfrm>
            <a:off x="4124560" y="6446982"/>
            <a:ext cx="4115157" cy="365792"/>
          </a:xfrm>
          <a:prstGeom prst="rect">
            <a:avLst/>
          </a:prstGeom>
        </p:spPr>
      </p:pic>
    </p:spTree>
    <p:extLst>
      <p:ext uri="{BB962C8B-B14F-4D97-AF65-F5344CB8AC3E}">
        <p14:creationId xmlns:p14="http://schemas.microsoft.com/office/powerpoint/2010/main" val="1126664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D2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17BA39-6917-475B-AFF1-C8385CDBB3F4}"/>
              </a:ext>
            </a:extLst>
          </p:cNvPr>
          <p:cNvPicPr>
            <a:picLocks noChangeAspect="1"/>
          </p:cNvPicPr>
          <p:nvPr/>
        </p:nvPicPr>
        <p:blipFill rotWithShape="1">
          <a:blip r:embed="rId3"/>
          <a:srcRect r="-15" b="163"/>
          <a:stretch/>
        </p:blipFill>
        <p:spPr>
          <a:xfrm>
            <a:off x="593889" y="583601"/>
            <a:ext cx="5204817" cy="5447437"/>
          </a:xfrm>
          <a:prstGeom prst="rect">
            <a:avLst/>
          </a:prstGeom>
          <a:noFill/>
        </p:spPr>
      </p:pic>
      <p:sp>
        <p:nvSpPr>
          <p:cNvPr id="19" name="Rectangle 1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D2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8EE2D8-E4C6-485E-912B-74B05827BFAC}"/>
              </a:ext>
            </a:extLst>
          </p:cNvPr>
          <p:cNvPicPr>
            <a:picLocks noChangeAspect="1"/>
          </p:cNvPicPr>
          <p:nvPr/>
        </p:nvPicPr>
        <p:blipFill>
          <a:blip r:embed="rId4"/>
          <a:stretch>
            <a:fillRect/>
          </a:stretch>
        </p:blipFill>
        <p:spPr>
          <a:xfrm>
            <a:off x="6511635" y="695740"/>
            <a:ext cx="5177553" cy="5317076"/>
          </a:xfrm>
          <a:prstGeom prst="rect">
            <a:avLst/>
          </a:prstGeom>
        </p:spPr>
      </p:pic>
      <p:sp>
        <p:nvSpPr>
          <p:cNvPr id="8" name="TextBox 7">
            <a:extLst>
              <a:ext uri="{FF2B5EF4-FFF2-40B4-BE49-F238E27FC236}">
                <a16:creationId xmlns:a16="http://schemas.microsoft.com/office/drawing/2014/main" id="{91898FE4-1A9F-4189-BB56-993C21420537}"/>
              </a:ext>
            </a:extLst>
          </p:cNvPr>
          <p:cNvSpPr txBox="1"/>
          <p:nvPr/>
        </p:nvSpPr>
        <p:spPr>
          <a:xfrm>
            <a:off x="1373278" y="5987018"/>
            <a:ext cx="3929538" cy="369332"/>
          </a:xfrm>
          <a:prstGeom prst="rect">
            <a:avLst/>
          </a:prstGeom>
          <a:noFill/>
        </p:spPr>
        <p:txBody>
          <a:bodyPr wrap="square" rtlCol="0">
            <a:spAutoFit/>
          </a:bodyPr>
          <a:lstStyle/>
          <a:p>
            <a:r>
              <a:rPr lang="en-US" dirty="0"/>
              <a:t>Classification Of Data Using Heatmap</a:t>
            </a:r>
          </a:p>
        </p:txBody>
      </p:sp>
      <p:sp>
        <p:nvSpPr>
          <p:cNvPr id="16" name="TextBox 15">
            <a:extLst>
              <a:ext uri="{FF2B5EF4-FFF2-40B4-BE49-F238E27FC236}">
                <a16:creationId xmlns:a16="http://schemas.microsoft.com/office/drawing/2014/main" id="{680F6339-1E8B-4E12-9CD2-BDBCD2896AED}"/>
              </a:ext>
            </a:extLst>
          </p:cNvPr>
          <p:cNvSpPr txBox="1"/>
          <p:nvPr/>
        </p:nvSpPr>
        <p:spPr>
          <a:xfrm>
            <a:off x="7273082" y="5977594"/>
            <a:ext cx="3929538" cy="369332"/>
          </a:xfrm>
          <a:prstGeom prst="rect">
            <a:avLst/>
          </a:prstGeom>
          <a:noFill/>
        </p:spPr>
        <p:txBody>
          <a:bodyPr wrap="square" rtlCol="0">
            <a:spAutoFit/>
          </a:bodyPr>
          <a:lstStyle/>
          <a:p>
            <a:r>
              <a:rPr lang="en-US" dirty="0"/>
              <a:t>Tumor Stage Affect The Survival </a:t>
            </a:r>
          </a:p>
        </p:txBody>
      </p:sp>
      <p:pic>
        <p:nvPicPr>
          <p:cNvPr id="9" name="Picture 8">
            <a:extLst>
              <a:ext uri="{FF2B5EF4-FFF2-40B4-BE49-F238E27FC236}">
                <a16:creationId xmlns:a16="http://schemas.microsoft.com/office/drawing/2014/main" id="{5C075289-F502-4F5A-B69F-12F50BFA7DB7}"/>
              </a:ext>
            </a:extLst>
          </p:cNvPr>
          <p:cNvPicPr>
            <a:picLocks noChangeAspect="1"/>
          </p:cNvPicPr>
          <p:nvPr/>
        </p:nvPicPr>
        <p:blipFill>
          <a:blip r:embed="rId5"/>
          <a:stretch>
            <a:fillRect/>
          </a:stretch>
        </p:blipFill>
        <p:spPr>
          <a:xfrm>
            <a:off x="4038421" y="6499238"/>
            <a:ext cx="4115157" cy="365792"/>
          </a:xfrm>
          <a:prstGeom prst="rect">
            <a:avLst/>
          </a:prstGeom>
        </p:spPr>
      </p:pic>
    </p:spTree>
    <p:extLst>
      <p:ext uri="{BB962C8B-B14F-4D97-AF65-F5344CB8AC3E}">
        <p14:creationId xmlns:p14="http://schemas.microsoft.com/office/powerpoint/2010/main" val="28890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66463" y="115689"/>
            <a:ext cx="10086485" cy="1325563"/>
          </a:xfrm>
        </p:spPr>
        <p:txBody>
          <a:bodyPr/>
          <a:lstStyle/>
          <a:p>
            <a:pPr algn="ctr"/>
            <a:r>
              <a:rPr lang="en-US" dirty="0">
                <a:solidFill>
                  <a:schemeClr val="tx1">
                    <a:lumMod val="85000"/>
                    <a:lumOff val="15000"/>
                  </a:schemeClr>
                </a:solidFill>
                <a:latin typeface="Calisto MT" panose="02040603050505030304" pitchFamily="18" charset="0"/>
              </a:rPr>
              <a:t>Our Team</a:t>
            </a:r>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866464" y="2963731"/>
            <a:ext cx="1614079" cy="347662"/>
          </a:xfrm>
        </p:spPr>
        <p:txBody>
          <a:bodyPr/>
          <a:lstStyle/>
          <a:p>
            <a:pPr algn="ctr"/>
            <a:r>
              <a:rPr lang="en-US" dirty="0">
                <a:solidFill>
                  <a:schemeClr val="tx1">
                    <a:lumMod val="85000"/>
                    <a:lumOff val="15000"/>
                  </a:schemeClr>
                </a:solidFill>
              </a:rPr>
              <a:t>Randa Adel</a:t>
            </a:r>
          </a:p>
        </p:txBody>
      </p:sp>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9435598" y="2963731"/>
            <a:ext cx="2281237" cy="347662"/>
          </a:xfrm>
        </p:spPr>
        <p:txBody>
          <a:bodyPr/>
          <a:lstStyle/>
          <a:p>
            <a:pPr algn="ctr"/>
            <a:r>
              <a:rPr lang="en-US" dirty="0">
                <a:solidFill>
                  <a:schemeClr val="tx1">
                    <a:lumMod val="85000"/>
                    <a:lumOff val="15000"/>
                  </a:schemeClr>
                </a:solidFill>
              </a:rPr>
              <a:t>Reham Refaat</a:t>
            </a:r>
          </a:p>
        </p:txBody>
      </p:sp>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456382" y="5044362"/>
            <a:ext cx="2281237" cy="347662"/>
          </a:xfrm>
        </p:spPr>
        <p:txBody>
          <a:bodyPr/>
          <a:lstStyle/>
          <a:p>
            <a:pPr algn="ctr"/>
            <a:r>
              <a:rPr lang="en-US" dirty="0">
                <a:solidFill>
                  <a:schemeClr val="tx1">
                    <a:lumMod val="85000"/>
                    <a:lumOff val="15000"/>
                  </a:schemeClr>
                </a:solidFill>
              </a:rPr>
              <a:t>Rania Sultan</a:t>
            </a:r>
          </a:p>
        </p:txBody>
      </p:sp>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611981" y="5138129"/>
            <a:ext cx="2281237" cy="347662"/>
          </a:xfrm>
        </p:spPr>
        <p:txBody>
          <a:bodyPr/>
          <a:lstStyle/>
          <a:p>
            <a:pPr algn="ctr"/>
            <a:r>
              <a:rPr lang="en-US" dirty="0">
                <a:solidFill>
                  <a:schemeClr val="tx1">
                    <a:lumMod val="85000"/>
                    <a:lumOff val="15000"/>
                  </a:schemeClr>
                </a:solidFill>
              </a:rPr>
              <a:t>Habiba Adnan</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The Cancer Genome Atlas(TCGA)</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33</a:t>
            </a:fld>
            <a:endParaRPr lang="en-US" dirty="0"/>
          </a:p>
        </p:txBody>
      </p:sp>
      <p:pic>
        <p:nvPicPr>
          <p:cNvPr id="11" name="Picture Placeholder 10" descr="Icon&#10;&#10;Description automatically generated">
            <a:extLst>
              <a:ext uri="{FF2B5EF4-FFF2-40B4-BE49-F238E27FC236}">
                <a16:creationId xmlns:a16="http://schemas.microsoft.com/office/drawing/2014/main" id="{7FE77D1B-DDD3-4963-85A4-61F51823E4EA}"/>
              </a:ext>
            </a:extLst>
          </p:cNvPr>
          <p:cNvPicPr>
            <a:picLocks noGrp="1" noChangeAspect="1"/>
          </p:cNvPicPr>
          <p:nvPr>
            <p:ph type="pic" sz="quarter" idx="13"/>
          </p:nvPr>
        </p:nvPicPr>
        <p:blipFill>
          <a:blip r:embed="rId2"/>
          <a:srcRect l="88" r="88"/>
          <a:stretch>
            <a:fillRect/>
          </a:stretch>
        </p:blipFill>
        <p:spPr>
          <a:xfrm>
            <a:off x="1142502" y="1808323"/>
            <a:ext cx="904987" cy="905641"/>
          </a:xfrm>
        </p:spPr>
      </p:pic>
      <p:pic>
        <p:nvPicPr>
          <p:cNvPr id="31" name="Picture Placeholder 30" descr="Icon&#10;&#10;Description automatically generated">
            <a:extLst>
              <a:ext uri="{FF2B5EF4-FFF2-40B4-BE49-F238E27FC236}">
                <a16:creationId xmlns:a16="http://schemas.microsoft.com/office/drawing/2014/main" id="{917B78AA-17AB-4E60-8287-01763BC4AA8E}"/>
              </a:ext>
            </a:extLst>
          </p:cNvPr>
          <p:cNvPicPr>
            <a:picLocks noGrp="1" noChangeAspect="1"/>
          </p:cNvPicPr>
          <p:nvPr>
            <p:ph type="pic" sz="quarter" idx="28"/>
          </p:nvPr>
        </p:nvPicPr>
        <p:blipFill>
          <a:blip r:embed="rId2"/>
          <a:srcRect l="88" r="88"/>
          <a:stretch>
            <a:fillRect/>
          </a:stretch>
        </p:blipFill>
        <p:spPr>
          <a:xfrm>
            <a:off x="5568460" y="1804211"/>
            <a:ext cx="904987" cy="905641"/>
          </a:xfrm>
        </p:spPr>
      </p:pic>
      <p:sp>
        <p:nvSpPr>
          <p:cNvPr id="29" name="Text Placeholder 28">
            <a:extLst>
              <a:ext uri="{FF2B5EF4-FFF2-40B4-BE49-F238E27FC236}">
                <a16:creationId xmlns:a16="http://schemas.microsoft.com/office/drawing/2014/main" id="{D9BBBCE2-AF9D-43AF-8DFD-DE56BE293B00}"/>
              </a:ext>
            </a:extLst>
          </p:cNvPr>
          <p:cNvSpPr>
            <a:spLocks noGrp="1"/>
          </p:cNvSpPr>
          <p:nvPr>
            <p:ph type="body" sz="quarter" idx="29"/>
          </p:nvPr>
        </p:nvSpPr>
        <p:spPr>
          <a:xfrm>
            <a:off x="4902698" y="2963731"/>
            <a:ext cx="2281237" cy="347662"/>
          </a:xfrm>
        </p:spPr>
        <p:txBody>
          <a:bodyPr/>
          <a:lstStyle/>
          <a:p>
            <a:pPr algn="ctr"/>
            <a:r>
              <a:rPr lang="en-US" dirty="0">
                <a:solidFill>
                  <a:schemeClr val="tx1">
                    <a:lumMod val="85000"/>
                    <a:lumOff val="15000"/>
                  </a:schemeClr>
                </a:solidFill>
              </a:rPr>
              <a:t>Randa Sabry</a:t>
            </a:r>
          </a:p>
        </p:txBody>
      </p:sp>
      <p:sp>
        <p:nvSpPr>
          <p:cNvPr id="39" name="Text Placeholder 38">
            <a:extLst>
              <a:ext uri="{FF2B5EF4-FFF2-40B4-BE49-F238E27FC236}">
                <a16:creationId xmlns:a16="http://schemas.microsoft.com/office/drawing/2014/main" id="{3EA7A4AF-5C2A-4908-9924-71D6A0B50F3B}"/>
              </a:ext>
            </a:extLst>
          </p:cNvPr>
          <p:cNvSpPr>
            <a:spLocks noGrp="1"/>
          </p:cNvSpPr>
          <p:nvPr>
            <p:ph type="body" sz="quarter" idx="41"/>
          </p:nvPr>
        </p:nvSpPr>
        <p:spPr>
          <a:xfrm>
            <a:off x="4902698" y="5236313"/>
            <a:ext cx="2281237" cy="347662"/>
          </a:xfrm>
        </p:spPr>
        <p:txBody>
          <a:bodyPr/>
          <a:lstStyle/>
          <a:p>
            <a:pPr algn="ctr"/>
            <a:r>
              <a:rPr lang="en-US" dirty="0">
                <a:solidFill>
                  <a:schemeClr val="tx1">
                    <a:lumMod val="85000"/>
                    <a:lumOff val="15000"/>
                  </a:schemeClr>
                </a:solidFill>
              </a:rPr>
              <a:t>Sara Ahmed Mohammed Sobhy</a:t>
            </a:r>
          </a:p>
        </p:txBody>
      </p:sp>
      <p:pic>
        <p:nvPicPr>
          <p:cNvPr id="69" name="Picture Placeholder 30" descr="Icon&#10;&#10;Description automatically generated">
            <a:extLst>
              <a:ext uri="{FF2B5EF4-FFF2-40B4-BE49-F238E27FC236}">
                <a16:creationId xmlns:a16="http://schemas.microsoft.com/office/drawing/2014/main" id="{DED2C71F-FBEF-426B-A0D5-43B16FB82AE2}"/>
              </a:ext>
            </a:extLst>
          </p:cNvPr>
          <p:cNvPicPr>
            <a:picLocks noChangeAspect="1"/>
          </p:cNvPicPr>
          <p:nvPr/>
        </p:nvPicPr>
        <p:blipFill>
          <a:blip r:embed="rId2"/>
          <a:srcRect l="88" r="88"/>
          <a:stretch>
            <a:fillRect/>
          </a:stretch>
        </p:blipFill>
        <p:spPr>
          <a:xfrm>
            <a:off x="10047962" y="1804211"/>
            <a:ext cx="904987" cy="905641"/>
          </a:xfrm>
          <a:prstGeom prst="rect">
            <a:avLst/>
          </a:prstGeom>
        </p:spPr>
      </p:pic>
      <p:pic>
        <p:nvPicPr>
          <p:cNvPr id="75" name="Picture Placeholder 10" descr="Icon&#10;&#10;Description automatically generated">
            <a:extLst>
              <a:ext uri="{FF2B5EF4-FFF2-40B4-BE49-F238E27FC236}">
                <a16:creationId xmlns:a16="http://schemas.microsoft.com/office/drawing/2014/main" id="{308E5053-FF36-4FA4-9486-D5E3C9EF4021}"/>
              </a:ext>
            </a:extLst>
          </p:cNvPr>
          <p:cNvPicPr>
            <a:picLocks noChangeAspect="1"/>
          </p:cNvPicPr>
          <p:nvPr/>
        </p:nvPicPr>
        <p:blipFill>
          <a:blip r:embed="rId2"/>
          <a:srcRect l="88" r="88"/>
          <a:stretch>
            <a:fillRect/>
          </a:stretch>
        </p:blipFill>
        <p:spPr>
          <a:xfrm>
            <a:off x="1221009" y="3897060"/>
            <a:ext cx="904987" cy="905641"/>
          </a:xfrm>
          <a:prstGeom prst="rect">
            <a:avLst/>
          </a:prstGeom>
        </p:spPr>
      </p:pic>
      <p:pic>
        <p:nvPicPr>
          <p:cNvPr id="76" name="Picture Placeholder 10" descr="Icon&#10;&#10;Description automatically generated">
            <a:extLst>
              <a:ext uri="{FF2B5EF4-FFF2-40B4-BE49-F238E27FC236}">
                <a16:creationId xmlns:a16="http://schemas.microsoft.com/office/drawing/2014/main" id="{4AF03978-E772-4229-88CF-03AA7E555FD6}"/>
              </a:ext>
            </a:extLst>
          </p:cNvPr>
          <p:cNvPicPr>
            <a:picLocks noChangeAspect="1"/>
          </p:cNvPicPr>
          <p:nvPr/>
        </p:nvPicPr>
        <p:blipFill>
          <a:blip r:embed="rId2"/>
          <a:srcRect l="88" r="88"/>
          <a:stretch>
            <a:fillRect/>
          </a:stretch>
        </p:blipFill>
        <p:spPr>
          <a:xfrm>
            <a:off x="5572355" y="3897060"/>
            <a:ext cx="904987" cy="905641"/>
          </a:xfrm>
          <a:prstGeom prst="rect">
            <a:avLst/>
          </a:prstGeom>
        </p:spPr>
      </p:pic>
      <p:pic>
        <p:nvPicPr>
          <p:cNvPr id="77" name="Picture Placeholder 10" descr="Icon&#10;&#10;Description automatically generated">
            <a:extLst>
              <a:ext uri="{FF2B5EF4-FFF2-40B4-BE49-F238E27FC236}">
                <a16:creationId xmlns:a16="http://schemas.microsoft.com/office/drawing/2014/main" id="{81DCE694-9759-4287-A044-930282436BCC}"/>
              </a:ext>
            </a:extLst>
          </p:cNvPr>
          <p:cNvPicPr>
            <a:picLocks noChangeAspect="1"/>
          </p:cNvPicPr>
          <p:nvPr/>
        </p:nvPicPr>
        <p:blipFill>
          <a:blip r:embed="rId2"/>
          <a:srcRect l="88" r="88"/>
          <a:stretch>
            <a:fillRect/>
          </a:stretch>
        </p:blipFill>
        <p:spPr>
          <a:xfrm>
            <a:off x="10123724" y="3897060"/>
            <a:ext cx="904987" cy="905641"/>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852754" y="2125523"/>
            <a:ext cx="5243246" cy="1502259"/>
          </a:xfrm>
        </p:spPr>
        <p:txBody>
          <a:bodyPr anchor="b">
            <a:normAutofit/>
          </a:bodyPr>
          <a:lstStyle/>
          <a:p>
            <a:r>
              <a:rPr lang="en-US" sz="8000" dirty="0">
                <a:solidFill>
                  <a:schemeClr val="accent1">
                    <a:lumMod val="50000"/>
                  </a:schemeClr>
                </a:solidFill>
                <a:latin typeface="Calisto MT" panose="02040603050505030304" pitchFamily="18" charset="0"/>
              </a:rPr>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sz="4800" dirty="0">
                <a:solidFill>
                  <a:schemeClr val="accent1">
                    <a:lumMod val="75000"/>
                  </a:schemeClr>
                </a:solidFill>
                <a:latin typeface="Calisto MT" panose="02040603050505030304" pitchFamily="18" charset="0"/>
              </a:rPr>
              <a:t>TCGA Tools </a:t>
            </a:r>
            <a:endParaRPr lang="en-US" dirty="0">
              <a:solidFill>
                <a:schemeClr val="accent1">
                  <a:lumMod val="75000"/>
                </a:schemeClr>
              </a:solidFill>
              <a:latin typeface="Calisto MT" panose="02040603050505030304" pitchFamily="18" charset="0"/>
            </a:endParaRP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3400510698"/>
              </p:ext>
            </p:extLst>
          </p:nvPr>
        </p:nvGraphicFramePr>
        <p:xfrm>
          <a:off x="1251312" y="1874982"/>
          <a:ext cx="9689375" cy="4350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637239" y="2670735"/>
            <a:ext cx="438470"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5920902" y="2670736"/>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9116291" y="2670735"/>
            <a:ext cx="438470"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a:t>The Cancer Genome Atlas(TCGA)</a:t>
            </a:r>
            <a:endParaRPr lang="en-US" dirty="0"/>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394871-325C-4048-B576-93319DA8890E}"/>
              </a:ext>
            </a:extLst>
          </p:cNvPr>
          <p:cNvSpPr>
            <a:spLocks noGrp="1"/>
          </p:cNvSpPr>
          <p:nvPr>
            <p:ph type="ctrTitle"/>
          </p:nvPr>
        </p:nvSpPr>
        <p:spPr>
          <a:xfrm>
            <a:off x="1204440" y="1003283"/>
            <a:ext cx="6220278" cy="2387600"/>
          </a:xfrm>
        </p:spPr>
        <p:txBody>
          <a:bodyPr/>
          <a:lstStyle/>
          <a:p>
            <a:pPr algn="ctr"/>
            <a:r>
              <a:rPr lang="en-US" dirty="0">
                <a:solidFill>
                  <a:schemeClr val="accent1">
                    <a:lumMod val="50000"/>
                  </a:schemeClr>
                </a:solidFill>
                <a:latin typeface="Calisto MT" panose="02040603050505030304" pitchFamily="18" charset="0"/>
              </a:rPr>
              <a:t>The First Tool</a:t>
            </a:r>
            <a:br>
              <a:rPr lang="en-US" dirty="0">
                <a:solidFill>
                  <a:schemeClr val="accent1">
                    <a:lumMod val="50000"/>
                  </a:schemeClr>
                </a:solidFill>
                <a:latin typeface="Calisto MT" panose="02040603050505030304" pitchFamily="18" charset="0"/>
              </a:rPr>
            </a:br>
            <a:r>
              <a:rPr lang="en-US" dirty="0">
                <a:solidFill>
                  <a:schemeClr val="accent1">
                    <a:lumMod val="50000"/>
                  </a:schemeClr>
                </a:solidFill>
                <a:latin typeface="Calisto MT" panose="02040603050505030304" pitchFamily="18" charset="0"/>
              </a:rPr>
              <a:t>CBioPortal</a:t>
            </a:r>
          </a:p>
        </p:txBody>
      </p:sp>
      <p:pic>
        <p:nvPicPr>
          <p:cNvPr id="5" name="Picture 4">
            <a:extLst>
              <a:ext uri="{FF2B5EF4-FFF2-40B4-BE49-F238E27FC236}">
                <a16:creationId xmlns:a16="http://schemas.microsoft.com/office/drawing/2014/main" id="{2D8D0E6A-56BF-4A89-ACD2-2B6A21031F2B}"/>
              </a:ext>
            </a:extLst>
          </p:cNvPr>
          <p:cNvPicPr>
            <a:picLocks noChangeAspect="1"/>
          </p:cNvPicPr>
          <p:nvPr/>
        </p:nvPicPr>
        <p:blipFill>
          <a:blip r:embed="rId2"/>
          <a:stretch>
            <a:fillRect/>
          </a:stretch>
        </p:blipFill>
        <p:spPr>
          <a:xfrm>
            <a:off x="3680613" y="6301738"/>
            <a:ext cx="4115157" cy="365792"/>
          </a:xfrm>
          <a:prstGeom prst="rect">
            <a:avLst/>
          </a:prstGeom>
        </p:spPr>
      </p:pic>
      <p:sp>
        <p:nvSpPr>
          <p:cNvPr id="6" name="TextBox 5">
            <a:extLst>
              <a:ext uri="{FF2B5EF4-FFF2-40B4-BE49-F238E27FC236}">
                <a16:creationId xmlns:a16="http://schemas.microsoft.com/office/drawing/2014/main" id="{6A61214F-30D5-46BD-972D-4E82951E96DE}"/>
              </a:ext>
            </a:extLst>
          </p:cNvPr>
          <p:cNvSpPr txBox="1"/>
          <p:nvPr/>
        </p:nvSpPr>
        <p:spPr>
          <a:xfrm>
            <a:off x="452581" y="3817101"/>
            <a:ext cx="12192000" cy="2362442"/>
          </a:xfrm>
          <a:prstGeom prst="rect">
            <a:avLst/>
          </a:prstGeom>
          <a:noFill/>
        </p:spPr>
        <p:txBody>
          <a:bodyPr wrap="square" rtlCol="0">
            <a:spAutoFit/>
          </a:bodyPr>
          <a:lstStyle/>
          <a:p>
            <a:pPr>
              <a:lnSpc>
                <a:spcPct val="150000"/>
              </a:lnSpc>
            </a:pPr>
            <a:r>
              <a:rPr lang="en-US" sz="2000" b="1" dirty="0">
                <a:solidFill>
                  <a:schemeClr val="accent1">
                    <a:lumMod val="50000"/>
                  </a:schemeClr>
                </a:solidFill>
              </a:rPr>
              <a:t>How to access data in CBioPortal ?</a:t>
            </a:r>
          </a:p>
          <a:p>
            <a:pPr marL="285750" indent="-285750">
              <a:lnSpc>
                <a:spcPct val="150000"/>
              </a:lnSpc>
              <a:buFont typeface="Arial" panose="020B0604020202020204" pitchFamily="34" charset="0"/>
              <a:buChar char="•"/>
            </a:pPr>
            <a:r>
              <a:rPr lang="en-US" sz="1600" b="1" dirty="0">
                <a:solidFill>
                  <a:schemeClr val="accent1">
                    <a:lumMod val="75000"/>
                  </a:schemeClr>
                </a:solidFill>
                <a:latin typeface="Corbel" panose="020B0503020204020204" pitchFamily="34" charset="0"/>
              </a:rPr>
              <a:t>First go to the following link -&gt; https://www.cbioportal.org/</a:t>
            </a:r>
          </a:p>
          <a:p>
            <a:pPr marL="285750" indent="-285750">
              <a:lnSpc>
                <a:spcPct val="150000"/>
              </a:lnSpc>
              <a:buFont typeface="Arial" panose="020B0604020202020204" pitchFamily="34" charset="0"/>
              <a:buChar char="•"/>
            </a:pPr>
            <a:r>
              <a:rPr lang="en-US" sz="1600" b="1" dirty="0">
                <a:solidFill>
                  <a:schemeClr val="accent1">
                    <a:lumMod val="75000"/>
                  </a:schemeClr>
                </a:solidFill>
                <a:latin typeface="Corbel" panose="020B0503020204020204" pitchFamily="34" charset="0"/>
              </a:rPr>
              <a:t>Then click on the Liver option.</a:t>
            </a:r>
          </a:p>
          <a:p>
            <a:pPr marL="285750" indent="-285750">
              <a:lnSpc>
                <a:spcPct val="150000"/>
              </a:lnSpc>
              <a:buFont typeface="Arial" panose="020B0604020202020204" pitchFamily="34" charset="0"/>
              <a:buChar char="•"/>
            </a:pPr>
            <a:r>
              <a:rPr lang="en-US" sz="1600" b="1" dirty="0">
                <a:solidFill>
                  <a:schemeClr val="accent1">
                    <a:lumMod val="75000"/>
                  </a:schemeClr>
                </a:solidFill>
                <a:latin typeface="Corbel" panose="020B0503020204020204" pitchFamily="34" charset="0"/>
              </a:rPr>
              <a:t>You will see multiple dataset.</a:t>
            </a:r>
          </a:p>
          <a:p>
            <a:pPr marL="285750" indent="-285750">
              <a:lnSpc>
                <a:spcPct val="150000"/>
              </a:lnSpc>
              <a:buFont typeface="Arial" panose="020B0604020202020204" pitchFamily="34" charset="0"/>
              <a:buChar char="•"/>
            </a:pPr>
            <a:r>
              <a:rPr lang="en-US" sz="1600" b="1" dirty="0">
                <a:solidFill>
                  <a:schemeClr val="accent1">
                    <a:lumMod val="75000"/>
                  </a:schemeClr>
                </a:solidFill>
                <a:latin typeface="Corbel" panose="020B0503020204020204" pitchFamily="34" charset="0"/>
              </a:rPr>
              <a:t>Then click on Liver Hepatocellular Carcinoma (TCGA, Firehose Legacy).</a:t>
            </a:r>
          </a:p>
          <a:p>
            <a:pPr marL="285750" indent="-285750">
              <a:lnSpc>
                <a:spcPct val="150000"/>
              </a:lnSpc>
              <a:buFont typeface="Arial" panose="020B0604020202020204" pitchFamily="34" charset="0"/>
              <a:buChar char="•"/>
            </a:pPr>
            <a:r>
              <a:rPr lang="en-US" sz="1600" b="1" dirty="0">
                <a:solidFill>
                  <a:schemeClr val="accent1">
                    <a:lumMod val="75000"/>
                  </a:schemeClr>
                </a:solidFill>
                <a:latin typeface="Corbel" panose="020B0503020204020204" pitchFamily="34" charset="0"/>
              </a:rPr>
              <a:t>Then click on View clinical and genomic data of this study .</a:t>
            </a:r>
          </a:p>
        </p:txBody>
      </p:sp>
    </p:spTree>
    <p:extLst>
      <p:ext uri="{BB962C8B-B14F-4D97-AF65-F5344CB8AC3E}">
        <p14:creationId xmlns:p14="http://schemas.microsoft.com/office/powerpoint/2010/main" val="175144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9100ED-2B53-415D-8A1E-1515F545EF1B}"/>
              </a:ext>
            </a:extLst>
          </p:cNvPr>
          <p:cNvSpPr>
            <a:spLocks noGrp="1"/>
          </p:cNvSpPr>
          <p:nvPr>
            <p:ph type="sldNum" sz="quarter" idx="12"/>
          </p:nvPr>
        </p:nvSpPr>
        <p:spPr/>
        <p:txBody>
          <a:bodyPr/>
          <a:lstStyle/>
          <a:p>
            <a:fld id="{F0587FB1-DD9D-489E-99BA-B73AEB606F56}" type="slidenum">
              <a:rPr lang="en-US" smtClean="0"/>
              <a:t>6</a:t>
            </a:fld>
            <a:endParaRPr lang="en-US"/>
          </a:p>
        </p:txBody>
      </p:sp>
      <p:grpSp>
        <p:nvGrpSpPr>
          <p:cNvPr id="9" name="Group 8">
            <a:extLst>
              <a:ext uri="{FF2B5EF4-FFF2-40B4-BE49-F238E27FC236}">
                <a16:creationId xmlns:a16="http://schemas.microsoft.com/office/drawing/2014/main" id="{07A086BD-76B2-4B38-BF05-A641C5A0E16B}"/>
              </a:ext>
            </a:extLst>
          </p:cNvPr>
          <p:cNvGrpSpPr/>
          <p:nvPr/>
        </p:nvGrpSpPr>
        <p:grpSpPr>
          <a:xfrm>
            <a:off x="157782" y="794327"/>
            <a:ext cx="11653218" cy="4841587"/>
            <a:chOff x="315416" y="1828799"/>
            <a:chExt cx="11653218" cy="4527551"/>
          </a:xfrm>
        </p:grpSpPr>
        <p:pic>
          <p:nvPicPr>
            <p:cNvPr id="6" name="Picture 5">
              <a:extLst>
                <a:ext uri="{FF2B5EF4-FFF2-40B4-BE49-F238E27FC236}">
                  <a16:creationId xmlns:a16="http://schemas.microsoft.com/office/drawing/2014/main" id="{9EA05F96-6607-4F49-A58A-E8282158F251}"/>
                </a:ext>
              </a:extLst>
            </p:cNvPr>
            <p:cNvPicPr>
              <a:picLocks noChangeAspect="1"/>
            </p:cNvPicPr>
            <p:nvPr/>
          </p:nvPicPr>
          <p:blipFill rotWithShape="1">
            <a:blip r:embed="rId2"/>
            <a:srcRect l="-1000" t="14222" r="2500" b="8445"/>
            <a:stretch/>
          </p:blipFill>
          <p:spPr>
            <a:xfrm>
              <a:off x="315416" y="1828799"/>
              <a:ext cx="11653218" cy="4527551"/>
            </a:xfrm>
            <a:prstGeom prst="rect">
              <a:avLst/>
            </a:prstGeom>
          </p:spPr>
        </p:pic>
        <p:cxnSp>
          <p:nvCxnSpPr>
            <p:cNvPr id="7" name="Straight Arrow Connector 6">
              <a:extLst>
                <a:ext uri="{FF2B5EF4-FFF2-40B4-BE49-F238E27FC236}">
                  <a16:creationId xmlns:a16="http://schemas.microsoft.com/office/drawing/2014/main" id="{47F4CB22-70BF-495B-9540-61C178B7DB73}"/>
                </a:ext>
              </a:extLst>
            </p:cNvPr>
            <p:cNvCxnSpPr>
              <a:cxnSpLocks/>
            </p:cNvCxnSpPr>
            <p:nvPr/>
          </p:nvCxnSpPr>
          <p:spPr>
            <a:xfrm flipH="1">
              <a:off x="9067800" y="5139761"/>
              <a:ext cx="750405" cy="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Rectangle: Rounded Corners 7">
              <a:extLst>
                <a:ext uri="{FF2B5EF4-FFF2-40B4-BE49-F238E27FC236}">
                  <a16:creationId xmlns:a16="http://schemas.microsoft.com/office/drawing/2014/main" id="{DB61427C-7F4D-4670-80A4-10D1BD1EC3DA}"/>
                </a:ext>
              </a:extLst>
            </p:cNvPr>
            <p:cNvSpPr/>
            <p:nvPr/>
          </p:nvSpPr>
          <p:spPr>
            <a:xfrm>
              <a:off x="2738453" y="5043146"/>
              <a:ext cx="6329347" cy="149681"/>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grpSp>
      <p:pic>
        <p:nvPicPr>
          <p:cNvPr id="10" name="Picture 9">
            <a:extLst>
              <a:ext uri="{FF2B5EF4-FFF2-40B4-BE49-F238E27FC236}">
                <a16:creationId xmlns:a16="http://schemas.microsoft.com/office/drawing/2014/main" id="{DCD81FCA-A9A7-416B-A3D3-E834B96BAD25}"/>
              </a:ext>
            </a:extLst>
          </p:cNvPr>
          <p:cNvPicPr>
            <a:picLocks noChangeAspect="1"/>
          </p:cNvPicPr>
          <p:nvPr/>
        </p:nvPicPr>
        <p:blipFill>
          <a:blip r:embed="rId3"/>
          <a:stretch>
            <a:fillRect/>
          </a:stretch>
        </p:blipFill>
        <p:spPr>
          <a:xfrm>
            <a:off x="3680613" y="6301738"/>
            <a:ext cx="4115157" cy="365792"/>
          </a:xfrm>
          <a:prstGeom prst="rect">
            <a:avLst/>
          </a:prstGeom>
        </p:spPr>
      </p:pic>
    </p:spTree>
    <p:extLst>
      <p:ext uri="{BB962C8B-B14F-4D97-AF65-F5344CB8AC3E}">
        <p14:creationId xmlns:p14="http://schemas.microsoft.com/office/powerpoint/2010/main" val="340985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B4199-22F3-41D5-A4E9-FF34E456F69A}"/>
              </a:ext>
            </a:extLst>
          </p:cNvPr>
          <p:cNvSpPr txBox="1"/>
          <p:nvPr/>
        </p:nvSpPr>
        <p:spPr>
          <a:xfrm>
            <a:off x="81280" y="101600"/>
            <a:ext cx="11988800" cy="207595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800" b="1" dirty="0">
                <a:solidFill>
                  <a:schemeClr val="accent1">
                    <a:lumMod val="50000"/>
                  </a:schemeClr>
                </a:solidFill>
              </a:rPr>
              <a:t>How to download data ?</a:t>
            </a:r>
          </a:p>
          <a:p>
            <a:pPr marL="285750" indent="-285750">
              <a:lnSpc>
                <a:spcPct val="150000"/>
              </a:lnSpc>
              <a:buFont typeface="Arial" panose="020B0604020202020204" pitchFamily="34" charset="0"/>
              <a:buChar char="•"/>
            </a:pPr>
            <a:r>
              <a:rPr lang="en-US" sz="2000" dirty="0">
                <a:solidFill>
                  <a:schemeClr val="accent1">
                    <a:lumMod val="75000"/>
                  </a:schemeClr>
                </a:solidFill>
              </a:rPr>
              <a:t>First identify all types of cancer that will be used in the analysis</a:t>
            </a:r>
            <a:endParaRPr lang="ar-EG" sz="2000" dirty="0">
              <a:solidFill>
                <a:schemeClr val="accent1">
                  <a:lumMod val="75000"/>
                </a:schemeClr>
              </a:solidFill>
            </a:endParaRPr>
          </a:p>
          <a:p>
            <a:pPr marL="285750" indent="-285750">
              <a:lnSpc>
                <a:spcPct val="150000"/>
              </a:lnSpc>
              <a:buFont typeface="Arial" panose="020B0604020202020204" pitchFamily="34" charset="0"/>
              <a:buChar char="•"/>
            </a:pPr>
            <a:r>
              <a:rPr lang="en-US" sz="2000" dirty="0">
                <a:solidFill>
                  <a:schemeClr val="accent1">
                    <a:lumMod val="75000"/>
                  </a:schemeClr>
                </a:solidFill>
              </a:rPr>
              <a:t>Then click on Download clinical data for the selected cases</a:t>
            </a:r>
          </a:p>
          <a:p>
            <a:pPr marL="285750" indent="-285750">
              <a:lnSpc>
                <a:spcPct val="150000"/>
              </a:lnSpc>
              <a:buFont typeface="Arial" panose="020B0604020202020204" pitchFamily="34" charset="0"/>
              <a:buChar char="•"/>
            </a:pPr>
            <a:r>
              <a:rPr lang="en-US" sz="2000" dirty="0">
                <a:solidFill>
                  <a:schemeClr val="accent1">
                    <a:lumMod val="75000"/>
                  </a:schemeClr>
                </a:solidFill>
              </a:rPr>
              <a:t>It will download all clinical data for 371 patients and 373 samples</a:t>
            </a:r>
          </a:p>
        </p:txBody>
      </p:sp>
      <p:pic>
        <p:nvPicPr>
          <p:cNvPr id="13" name="Picture 12">
            <a:extLst>
              <a:ext uri="{FF2B5EF4-FFF2-40B4-BE49-F238E27FC236}">
                <a16:creationId xmlns:a16="http://schemas.microsoft.com/office/drawing/2014/main" id="{60DADDB8-8EB0-4EA9-AFCE-8928BA8317E3}"/>
              </a:ext>
            </a:extLst>
          </p:cNvPr>
          <p:cNvPicPr>
            <a:picLocks noChangeAspect="1"/>
          </p:cNvPicPr>
          <p:nvPr/>
        </p:nvPicPr>
        <p:blipFill rotWithShape="1">
          <a:blip r:embed="rId2"/>
          <a:srcRect t="21739" r="1666" b="6812"/>
          <a:stretch/>
        </p:blipFill>
        <p:spPr>
          <a:xfrm>
            <a:off x="81280" y="2177553"/>
            <a:ext cx="11907520" cy="4355222"/>
          </a:xfrm>
          <a:prstGeom prst="rect">
            <a:avLst/>
          </a:prstGeom>
        </p:spPr>
      </p:pic>
      <p:sp>
        <p:nvSpPr>
          <p:cNvPr id="14" name="Rectangle: Rounded Corners 13">
            <a:extLst>
              <a:ext uri="{FF2B5EF4-FFF2-40B4-BE49-F238E27FC236}">
                <a16:creationId xmlns:a16="http://schemas.microsoft.com/office/drawing/2014/main" id="{31D630C3-B02B-4D59-A87C-AA99FEBF3252}"/>
              </a:ext>
            </a:extLst>
          </p:cNvPr>
          <p:cNvSpPr/>
          <p:nvPr/>
        </p:nvSpPr>
        <p:spPr>
          <a:xfrm>
            <a:off x="6290515" y="3429000"/>
            <a:ext cx="3149599" cy="279399"/>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
        <p:nvSpPr>
          <p:cNvPr id="15" name="Rectangle: Rounded Corners 14">
            <a:extLst>
              <a:ext uri="{FF2B5EF4-FFF2-40B4-BE49-F238E27FC236}">
                <a16:creationId xmlns:a16="http://schemas.microsoft.com/office/drawing/2014/main" id="{06B23698-8E2E-4D99-A2CF-CE5EEAE2EE79}"/>
              </a:ext>
            </a:extLst>
          </p:cNvPr>
          <p:cNvSpPr/>
          <p:nvPr/>
        </p:nvSpPr>
        <p:spPr>
          <a:xfrm>
            <a:off x="354029" y="4246223"/>
            <a:ext cx="3297139" cy="894632"/>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Tree>
    <p:extLst>
      <p:ext uri="{BB962C8B-B14F-4D97-AF65-F5344CB8AC3E}">
        <p14:creationId xmlns:p14="http://schemas.microsoft.com/office/powerpoint/2010/main" val="233979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155E3-5FD8-49FC-B618-8E4DA4F11E8A}"/>
              </a:ext>
            </a:extLst>
          </p:cNvPr>
          <p:cNvSpPr txBox="1"/>
          <p:nvPr/>
        </p:nvSpPr>
        <p:spPr>
          <a:xfrm>
            <a:off x="150828" y="282804"/>
            <a:ext cx="12041172" cy="253325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sz="2800" b="1" dirty="0">
                <a:solidFill>
                  <a:schemeClr val="accent1">
                    <a:lumMod val="50000"/>
                  </a:schemeClr>
                </a:solidFill>
              </a:rPr>
              <a:t>We will query the gene expression of 5 genes in hepatocellular carcinoma</a:t>
            </a:r>
          </a:p>
          <a:p>
            <a:pPr marL="342900" indent="-342900">
              <a:lnSpc>
                <a:spcPct val="150000"/>
              </a:lnSpc>
              <a:buFont typeface="Arial" panose="020B0604020202020204" pitchFamily="34" charset="0"/>
              <a:buChar char="•"/>
            </a:pPr>
            <a:r>
              <a:rPr lang="en-US" sz="2000" dirty="0">
                <a:solidFill>
                  <a:schemeClr val="accent1">
                    <a:lumMod val="75000"/>
                  </a:schemeClr>
                </a:solidFill>
              </a:rPr>
              <a:t>Select mRNA expression in genomic profiles. </a:t>
            </a:r>
          </a:p>
          <a:p>
            <a:pPr marL="285750" indent="-285750">
              <a:lnSpc>
                <a:spcPct val="150000"/>
              </a:lnSpc>
              <a:buFont typeface="Arial" panose="020B0604020202020204" pitchFamily="34" charset="0"/>
              <a:buChar char="•"/>
            </a:pPr>
            <a:r>
              <a:rPr lang="en-US" sz="2000" dirty="0">
                <a:solidFill>
                  <a:schemeClr val="accent1">
                    <a:lumMod val="75000"/>
                  </a:schemeClr>
                </a:solidFill>
              </a:rPr>
              <a:t>In Select Patient/Case Set we will enter sample Id from the previously downloaded data file. </a:t>
            </a:r>
          </a:p>
          <a:p>
            <a:pPr marL="285750" indent="-285750">
              <a:lnSpc>
                <a:spcPct val="150000"/>
              </a:lnSpc>
              <a:buFont typeface="Arial" panose="020B0604020202020204" pitchFamily="34" charset="0"/>
              <a:buChar char="•"/>
            </a:pPr>
            <a:r>
              <a:rPr lang="en-US" sz="2000" dirty="0">
                <a:solidFill>
                  <a:schemeClr val="accent1">
                    <a:lumMod val="75000"/>
                  </a:schemeClr>
                </a:solidFill>
              </a:rPr>
              <a:t>Then enter the five genes .</a:t>
            </a:r>
          </a:p>
          <a:p>
            <a:pPr marL="285750" indent="-285750">
              <a:lnSpc>
                <a:spcPct val="150000"/>
              </a:lnSpc>
              <a:buFont typeface="Arial" panose="020B0604020202020204" pitchFamily="34" charset="0"/>
              <a:buChar char="•"/>
            </a:pPr>
            <a:r>
              <a:rPr lang="en-US" sz="2000" dirty="0">
                <a:solidFill>
                  <a:schemeClr val="accent1">
                    <a:lumMod val="75000"/>
                  </a:schemeClr>
                </a:solidFill>
              </a:rPr>
              <a:t>Then click submit query.</a:t>
            </a:r>
          </a:p>
        </p:txBody>
      </p:sp>
      <p:grpSp>
        <p:nvGrpSpPr>
          <p:cNvPr id="2" name="Group 1">
            <a:extLst>
              <a:ext uri="{FF2B5EF4-FFF2-40B4-BE49-F238E27FC236}">
                <a16:creationId xmlns:a16="http://schemas.microsoft.com/office/drawing/2014/main" id="{85A85DDD-6EB0-488A-ABC5-8C7871ABDAD8}"/>
              </a:ext>
            </a:extLst>
          </p:cNvPr>
          <p:cNvGrpSpPr/>
          <p:nvPr/>
        </p:nvGrpSpPr>
        <p:grpSpPr>
          <a:xfrm>
            <a:off x="3808429" y="2300140"/>
            <a:ext cx="7937369" cy="4487159"/>
            <a:chOff x="3866321" y="1852516"/>
            <a:chExt cx="7270363" cy="5062310"/>
          </a:xfrm>
        </p:grpSpPr>
        <p:pic>
          <p:nvPicPr>
            <p:cNvPr id="8" name="Picture 7">
              <a:extLst>
                <a:ext uri="{FF2B5EF4-FFF2-40B4-BE49-F238E27FC236}">
                  <a16:creationId xmlns:a16="http://schemas.microsoft.com/office/drawing/2014/main" id="{A75B075F-A380-4085-83C8-C0B86BAF29ED}"/>
                </a:ext>
              </a:extLst>
            </p:cNvPr>
            <p:cNvPicPr>
              <a:picLocks noChangeAspect="1"/>
            </p:cNvPicPr>
            <p:nvPr/>
          </p:nvPicPr>
          <p:blipFill rotWithShape="1">
            <a:blip r:embed="rId2"/>
            <a:srcRect l="999" t="14222" r="33333" b="6370"/>
            <a:stretch/>
          </p:blipFill>
          <p:spPr>
            <a:xfrm>
              <a:off x="3866321" y="1852516"/>
              <a:ext cx="7270363" cy="4945323"/>
            </a:xfrm>
            <a:prstGeom prst="rect">
              <a:avLst/>
            </a:prstGeom>
          </p:spPr>
        </p:pic>
        <p:sp>
          <p:nvSpPr>
            <p:cNvPr id="9" name="Rectangle: Rounded Corners 8">
              <a:extLst>
                <a:ext uri="{FF2B5EF4-FFF2-40B4-BE49-F238E27FC236}">
                  <a16:creationId xmlns:a16="http://schemas.microsoft.com/office/drawing/2014/main" id="{986784A1-8481-473E-947E-17D6193BC992}"/>
                </a:ext>
              </a:extLst>
            </p:cNvPr>
            <p:cNvSpPr/>
            <p:nvPr/>
          </p:nvSpPr>
          <p:spPr>
            <a:xfrm>
              <a:off x="5913783" y="2186609"/>
              <a:ext cx="3647660" cy="318052"/>
            </a:xfrm>
            <a:prstGeom prst="roundRect">
              <a:avLst>
                <a:gd name="adj" fmla="val 1666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n>
                  <a:solidFill>
                    <a:sysClr val="windowText" lastClr="000000"/>
                  </a:solidFill>
                </a:ln>
              </a:endParaRPr>
            </a:p>
          </p:txBody>
        </p:sp>
        <p:sp>
          <p:nvSpPr>
            <p:cNvPr id="10" name="Rectangle: Rounded Corners 9">
              <a:extLst>
                <a:ext uri="{FF2B5EF4-FFF2-40B4-BE49-F238E27FC236}">
                  <a16:creationId xmlns:a16="http://schemas.microsoft.com/office/drawing/2014/main" id="{7E78D26F-406A-46EA-96EF-952C5E1BFE7C}"/>
                </a:ext>
              </a:extLst>
            </p:cNvPr>
            <p:cNvSpPr/>
            <p:nvPr/>
          </p:nvSpPr>
          <p:spPr>
            <a:xfrm>
              <a:off x="5913783" y="3494883"/>
              <a:ext cx="1587719" cy="1447799"/>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
          <p:nvSpPr>
            <p:cNvPr id="11" name="Rectangle: Rounded Corners 10">
              <a:extLst>
                <a:ext uri="{FF2B5EF4-FFF2-40B4-BE49-F238E27FC236}">
                  <a16:creationId xmlns:a16="http://schemas.microsoft.com/office/drawing/2014/main" id="{DC7F1752-312A-4EFA-BDEF-21E7D9732D43}"/>
                </a:ext>
              </a:extLst>
            </p:cNvPr>
            <p:cNvSpPr/>
            <p:nvPr/>
          </p:nvSpPr>
          <p:spPr>
            <a:xfrm>
              <a:off x="3866321" y="6520070"/>
              <a:ext cx="1744196" cy="394756"/>
            </a:xfrm>
            <a:prstGeom prst="roundRect">
              <a:avLst>
                <a:gd name="adj" fmla="val 37887"/>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
          <p:nvSpPr>
            <p:cNvPr id="12" name="Rectangle: Rounded Corners 11">
              <a:extLst>
                <a:ext uri="{FF2B5EF4-FFF2-40B4-BE49-F238E27FC236}">
                  <a16:creationId xmlns:a16="http://schemas.microsoft.com/office/drawing/2014/main" id="{A2E91D3E-091B-4BE3-A4A2-02C7129EBA9E}"/>
                </a:ext>
              </a:extLst>
            </p:cNvPr>
            <p:cNvSpPr/>
            <p:nvPr/>
          </p:nvSpPr>
          <p:spPr>
            <a:xfrm flipV="1">
              <a:off x="5983357" y="5377070"/>
              <a:ext cx="417443" cy="775252"/>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grpSp>
    </p:spTree>
    <p:extLst>
      <p:ext uri="{BB962C8B-B14F-4D97-AF65-F5344CB8AC3E}">
        <p14:creationId xmlns:p14="http://schemas.microsoft.com/office/powerpoint/2010/main" val="378680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D82E2B-FF42-43F7-8564-9A952AC9832D}"/>
              </a:ext>
            </a:extLst>
          </p:cNvPr>
          <p:cNvSpPr txBox="1"/>
          <p:nvPr/>
        </p:nvSpPr>
        <p:spPr>
          <a:xfrm>
            <a:off x="-1" y="0"/>
            <a:ext cx="12192001" cy="198971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solidFill>
                  <a:schemeClr val="accent1">
                    <a:lumMod val="50000"/>
                  </a:schemeClr>
                </a:solidFill>
              </a:rPr>
              <a:t>In OncoPrint we will notice :</a:t>
            </a:r>
          </a:p>
          <a:p>
            <a:pPr marL="342900" indent="-342900">
              <a:lnSpc>
                <a:spcPct val="150000"/>
              </a:lnSpc>
              <a:buFont typeface="Arial" panose="020B0604020202020204" pitchFamily="34" charset="0"/>
              <a:buChar char="•"/>
            </a:pPr>
            <a:r>
              <a:rPr lang="en-US" sz="1600" dirty="0">
                <a:solidFill>
                  <a:schemeClr val="accent1">
                    <a:lumMod val="75000"/>
                  </a:schemeClr>
                </a:solidFill>
              </a:rPr>
              <a:t>Each sample is a column and we have 373 sample and 371 patient ,There is a recurrence in samples two patients. </a:t>
            </a:r>
          </a:p>
          <a:p>
            <a:pPr marL="342900" indent="-342900">
              <a:lnSpc>
                <a:spcPct val="150000"/>
              </a:lnSpc>
              <a:buFont typeface="Arial" panose="020B0604020202020204" pitchFamily="34" charset="0"/>
              <a:buChar char="•"/>
            </a:pPr>
            <a:r>
              <a:rPr lang="en-US" sz="1600" dirty="0">
                <a:solidFill>
                  <a:schemeClr val="accent1">
                    <a:lumMod val="75000"/>
                  </a:schemeClr>
                </a:solidFill>
              </a:rPr>
              <a:t>Each gene is a row and SHH is the highest expressed gene at 6% and GLI2 is the lowest at 0.03%</a:t>
            </a:r>
          </a:p>
          <a:p>
            <a:pPr marL="342900" indent="-342900">
              <a:lnSpc>
                <a:spcPct val="150000"/>
              </a:lnSpc>
              <a:buFont typeface="Arial" panose="020B0604020202020204" pitchFamily="34" charset="0"/>
              <a:buChar char="•"/>
            </a:pPr>
            <a:r>
              <a:rPr lang="en-US" sz="1600" dirty="0">
                <a:solidFill>
                  <a:schemeClr val="accent1">
                    <a:lumMod val="75000"/>
                  </a:schemeClr>
                </a:solidFill>
              </a:rPr>
              <a:t>In Overall Patient Survival Status ,The green color indicates that the patient is alive, and the orange color indicates the death of the patient </a:t>
            </a:r>
          </a:p>
        </p:txBody>
      </p:sp>
      <p:grpSp>
        <p:nvGrpSpPr>
          <p:cNvPr id="2" name="Group 1">
            <a:extLst>
              <a:ext uri="{FF2B5EF4-FFF2-40B4-BE49-F238E27FC236}">
                <a16:creationId xmlns:a16="http://schemas.microsoft.com/office/drawing/2014/main" id="{0768D540-2E9D-4C05-AD02-1E2DF20E181A}"/>
              </a:ext>
            </a:extLst>
          </p:cNvPr>
          <p:cNvGrpSpPr/>
          <p:nvPr/>
        </p:nvGrpSpPr>
        <p:grpSpPr>
          <a:xfrm>
            <a:off x="584462" y="2139884"/>
            <a:ext cx="10793691" cy="4176075"/>
            <a:chOff x="162561" y="1623778"/>
            <a:chExt cx="11531599" cy="4988560"/>
          </a:xfrm>
        </p:grpSpPr>
        <p:pic>
          <p:nvPicPr>
            <p:cNvPr id="12" name="Picture 11">
              <a:extLst>
                <a:ext uri="{FF2B5EF4-FFF2-40B4-BE49-F238E27FC236}">
                  <a16:creationId xmlns:a16="http://schemas.microsoft.com/office/drawing/2014/main" id="{476F6E6C-BFA2-427D-8EAD-CD6D4D3853C5}"/>
                </a:ext>
              </a:extLst>
            </p:cNvPr>
            <p:cNvPicPr>
              <a:picLocks noChangeAspect="1"/>
            </p:cNvPicPr>
            <p:nvPr/>
          </p:nvPicPr>
          <p:blipFill rotWithShape="1">
            <a:blip r:embed="rId2"/>
            <a:srcRect l="334" t="21185" r="5082" b="6074"/>
            <a:stretch/>
          </p:blipFill>
          <p:spPr>
            <a:xfrm>
              <a:off x="162561" y="1623778"/>
              <a:ext cx="11531599" cy="4988560"/>
            </a:xfrm>
            <a:prstGeom prst="rect">
              <a:avLst/>
            </a:prstGeom>
          </p:spPr>
        </p:pic>
        <p:sp>
          <p:nvSpPr>
            <p:cNvPr id="15" name="Rectangle: Rounded Corners 14">
              <a:extLst>
                <a:ext uri="{FF2B5EF4-FFF2-40B4-BE49-F238E27FC236}">
                  <a16:creationId xmlns:a16="http://schemas.microsoft.com/office/drawing/2014/main" id="{2639C71E-EC16-42BA-B21D-73DEB6CAB59C}"/>
                </a:ext>
              </a:extLst>
            </p:cNvPr>
            <p:cNvSpPr/>
            <p:nvPr/>
          </p:nvSpPr>
          <p:spPr>
            <a:xfrm>
              <a:off x="177801" y="3728719"/>
              <a:ext cx="1838959" cy="247099"/>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sp>
          <p:nvSpPr>
            <p:cNvPr id="16" name="Rectangle: Rounded Corners 15">
              <a:extLst>
                <a:ext uri="{FF2B5EF4-FFF2-40B4-BE49-F238E27FC236}">
                  <a16:creationId xmlns:a16="http://schemas.microsoft.com/office/drawing/2014/main" id="{A4E399B4-1DD2-425F-A57A-9C2196A64BC3}"/>
                </a:ext>
              </a:extLst>
            </p:cNvPr>
            <p:cNvSpPr/>
            <p:nvPr/>
          </p:nvSpPr>
          <p:spPr>
            <a:xfrm>
              <a:off x="198121" y="4277359"/>
              <a:ext cx="1838959" cy="247099"/>
            </a:xfrm>
            <a:prstGeom prst="roundRect">
              <a:avLst>
                <a:gd name="adj" fmla="val 9115"/>
              </a:avLst>
            </a:prstGeom>
            <a:noFill/>
            <a:ln w="38100"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ysClr val="windowText" lastClr="000000"/>
                  </a:solidFill>
                </a:ln>
              </a:endParaRPr>
            </a:p>
          </p:txBody>
        </p:sp>
      </p:grpSp>
    </p:spTree>
    <p:extLst>
      <p:ext uri="{BB962C8B-B14F-4D97-AF65-F5344CB8AC3E}">
        <p14:creationId xmlns:p14="http://schemas.microsoft.com/office/powerpoint/2010/main" val="257920340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1881</TotalTime>
  <Words>5087</Words>
  <Application>Microsoft Office PowerPoint</Application>
  <PresentationFormat>Widescreen</PresentationFormat>
  <Paragraphs>518</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Calisto MT</vt:lpstr>
      <vt:lpstr>Corbel</vt:lpstr>
      <vt:lpstr>Tenorite</vt:lpstr>
      <vt:lpstr>Times New Roman</vt:lpstr>
      <vt:lpstr>Wingdings</vt:lpstr>
      <vt:lpstr>Office Theme</vt:lpstr>
      <vt:lpstr>Hepatocellular carcinoma in The Cancer Genome Atlas(TCGA)</vt:lpstr>
      <vt:lpstr>Agenda</vt:lpstr>
      <vt:lpstr>Introduction</vt:lpstr>
      <vt:lpstr>TCGA Tools </vt:lpstr>
      <vt:lpstr>The First Tool CBioPortal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Second Tool Firehouse</vt:lpstr>
      <vt:lpstr>PowerPoint Presentation</vt:lpstr>
      <vt:lpstr>PowerPoint Presentation</vt:lpstr>
      <vt:lpstr>PowerPoint Presentation</vt:lpstr>
      <vt:lpstr>PowerPoint Presentation</vt:lpstr>
      <vt:lpstr>PowerPoint Presentation</vt:lpstr>
      <vt:lpstr>The Third Tool SurvNet </vt:lpstr>
      <vt:lpstr>PowerPoint Presentation</vt:lpstr>
      <vt:lpstr>PowerPoint Presentation</vt:lpstr>
      <vt:lpstr>PowerPoint Presentation</vt:lpstr>
      <vt:lpstr>PowerPoint Presentation</vt:lpstr>
      <vt:lpstr>Analysis of Cancer Genome Atlas in R </vt:lpstr>
      <vt:lpstr>PowerPoint Presentation</vt:lpstr>
      <vt:lpstr>PowerPoint Presentation</vt:lpstr>
      <vt:lpstr>PowerPoint Presentation</vt:lpstr>
      <vt:lpstr>PowerPoint Presentation</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Hepatocellular carcinoma in The Cancer Genome Atlas(TCGA)</dc:title>
  <dc:creator>randa adel</dc:creator>
  <cp:lastModifiedBy>randa adel</cp:lastModifiedBy>
  <cp:revision>16</cp:revision>
  <dcterms:created xsi:type="dcterms:W3CDTF">2022-01-03T17:43:37Z</dcterms:created>
  <dcterms:modified xsi:type="dcterms:W3CDTF">2022-01-05T13:40:48Z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